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1" r:id="rId5"/>
    <p:sldId id="262" r:id="rId6"/>
    <p:sldId id="263" r:id="rId7"/>
  </p:sldIdLst>
  <p:sldSz cx="12192000" cy="6858000"/>
  <p:notesSz cx="6858000" cy="12192000"/>
  <p:embeddedFontLst>
    <p:embeddedFont>
      <p:font typeface="MiSans" panose="020B0604020202020204" charset="-122"/>
      <p:regular r:id="rId9"/>
    </p:embeddedFont>
    <p:embeddedFont>
      <p:font typeface="Oranienbaum" panose="02000506080000020003" pitchFamily="2" charset="0"/>
      <p:regular r:id="rId1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2034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3D5A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092" r="52" b="8033"/>
          <a:stretch/>
        </p:blipFill>
        <p:spPr>
          <a:xfrm>
            <a:off x="0" y="1"/>
            <a:ext cx="12185583" cy="6862812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3D5A6C">
                  <a:alpha val="50000"/>
                  <a:lumMod val="21000"/>
                </a:srgbClr>
              </a:gs>
              <a:gs pos="69000">
                <a:srgbClr val="3D5A6C">
                  <a:alpha val="90000"/>
                </a:srgbClr>
              </a:gs>
              <a:gs pos="100000">
                <a:srgbClr val="3D5A6C">
                  <a:alpha val="85000"/>
                </a:srgbClr>
              </a:gs>
            </a:gsLst>
            <a:lin ang="2700000" scaled="1"/>
          </a:gradFill>
          <a:ln/>
        </p:spPr>
        <p:txBody>
          <a:bodyPr/>
          <a:lstStyle/>
          <a:p>
            <a:endParaRPr lang="ru-RU"/>
          </a:p>
        </p:txBody>
      </p:sp>
      <p:sp>
        <p:nvSpPr>
          <p:cNvPr id="6" name="Text 3"/>
          <p:cNvSpPr/>
          <p:nvPr/>
        </p:nvSpPr>
        <p:spPr>
          <a:xfrm>
            <a:off x="381000" y="1966912"/>
            <a:ext cx="11715750" cy="2143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500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Региональный государственный контроль (надзор) в области продажи безалкогольных тонизирующих напитков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381000" y="4414838"/>
            <a:ext cx="1219200" cy="38100"/>
          </a:xfrm>
          <a:custGeom>
            <a:avLst/>
            <a:gdLst/>
            <a:ahLst/>
            <a:cxnLst/>
            <a:rect l="l" t="t" r="r" b="b"/>
            <a:pathLst>
              <a:path w="1219200" h="38100">
                <a:moveTo>
                  <a:pt x="0" y="0"/>
                </a:moveTo>
                <a:lnTo>
                  <a:pt x="1219200" y="0"/>
                </a:lnTo>
                <a:lnTo>
                  <a:pt x="12192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8" name="Text 5"/>
          <p:cNvSpPr/>
          <p:nvPr/>
        </p:nvSpPr>
        <p:spPr>
          <a:xfrm>
            <a:off x="381000" y="4681538"/>
            <a:ext cx="11544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dirty="0">
                <a:solidFill>
                  <a:srgbClr val="F7F7F7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 территории Ленинградской области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383381" y="5886450"/>
            <a:ext cx="357188" cy="285750"/>
          </a:xfrm>
          <a:custGeom>
            <a:avLst/>
            <a:gdLst/>
            <a:ahLst/>
            <a:cxnLst/>
            <a:rect l="l" t="t" r="r" b="b"/>
            <a:pathLst>
              <a:path w="357188" h="285750">
                <a:moveTo>
                  <a:pt x="214313" y="17859"/>
                </a:moveTo>
                <a:lnTo>
                  <a:pt x="285750" y="17859"/>
                </a:lnTo>
                <a:cubicBezTo>
                  <a:pt x="295628" y="17859"/>
                  <a:pt x="303609" y="25840"/>
                  <a:pt x="303609" y="35719"/>
                </a:cubicBezTo>
                <a:cubicBezTo>
                  <a:pt x="303609" y="45597"/>
                  <a:pt x="295628" y="53578"/>
                  <a:pt x="285750" y="53578"/>
                </a:cubicBezTo>
                <a:lnTo>
                  <a:pt x="222349" y="53578"/>
                </a:lnTo>
                <a:cubicBezTo>
                  <a:pt x="219447" y="67977"/>
                  <a:pt x="209569" y="79865"/>
                  <a:pt x="196453" y="85558"/>
                </a:cubicBezTo>
                <a:lnTo>
                  <a:pt x="196453" y="250031"/>
                </a:lnTo>
                <a:lnTo>
                  <a:pt x="285750" y="250031"/>
                </a:lnTo>
                <a:cubicBezTo>
                  <a:pt x="295628" y="250031"/>
                  <a:pt x="303609" y="258012"/>
                  <a:pt x="303609" y="267891"/>
                </a:cubicBezTo>
                <a:cubicBezTo>
                  <a:pt x="303609" y="277769"/>
                  <a:pt x="295628" y="285750"/>
                  <a:pt x="285750" y="285750"/>
                </a:cubicBezTo>
                <a:lnTo>
                  <a:pt x="71438" y="285750"/>
                </a:lnTo>
                <a:cubicBezTo>
                  <a:pt x="61559" y="285750"/>
                  <a:pt x="53578" y="277769"/>
                  <a:pt x="53578" y="267891"/>
                </a:cubicBezTo>
                <a:cubicBezTo>
                  <a:pt x="53578" y="258012"/>
                  <a:pt x="61559" y="250031"/>
                  <a:pt x="71438" y="250031"/>
                </a:cubicBezTo>
                <a:lnTo>
                  <a:pt x="160734" y="250031"/>
                </a:lnTo>
                <a:lnTo>
                  <a:pt x="160734" y="85558"/>
                </a:lnTo>
                <a:cubicBezTo>
                  <a:pt x="147619" y="79809"/>
                  <a:pt x="137740" y="67921"/>
                  <a:pt x="134838" y="53578"/>
                </a:cubicBezTo>
                <a:lnTo>
                  <a:pt x="71438" y="53578"/>
                </a:lnTo>
                <a:cubicBezTo>
                  <a:pt x="61559" y="53578"/>
                  <a:pt x="53578" y="45597"/>
                  <a:pt x="53578" y="35719"/>
                </a:cubicBezTo>
                <a:cubicBezTo>
                  <a:pt x="53578" y="25840"/>
                  <a:pt x="61559" y="17859"/>
                  <a:pt x="71438" y="17859"/>
                </a:cubicBezTo>
                <a:lnTo>
                  <a:pt x="142875" y="17859"/>
                </a:lnTo>
                <a:cubicBezTo>
                  <a:pt x="151023" y="7032"/>
                  <a:pt x="163971" y="0"/>
                  <a:pt x="178594" y="0"/>
                </a:cubicBezTo>
                <a:cubicBezTo>
                  <a:pt x="193216" y="0"/>
                  <a:pt x="206164" y="7032"/>
                  <a:pt x="214313" y="17859"/>
                </a:cubicBezTo>
                <a:close/>
                <a:moveTo>
                  <a:pt x="245343" y="178594"/>
                </a:moveTo>
                <a:lnTo>
                  <a:pt x="326157" y="178594"/>
                </a:lnTo>
                <a:lnTo>
                  <a:pt x="285750" y="109277"/>
                </a:lnTo>
                <a:lnTo>
                  <a:pt x="245343" y="178594"/>
                </a:lnTo>
                <a:close/>
                <a:moveTo>
                  <a:pt x="285750" y="232172"/>
                </a:moveTo>
                <a:cubicBezTo>
                  <a:pt x="250645" y="232172"/>
                  <a:pt x="221456" y="213196"/>
                  <a:pt x="215429" y="188137"/>
                </a:cubicBezTo>
                <a:cubicBezTo>
                  <a:pt x="213978" y="181998"/>
                  <a:pt x="215987" y="175692"/>
                  <a:pt x="219168" y="170222"/>
                </a:cubicBezTo>
                <a:lnTo>
                  <a:pt x="272300" y="79139"/>
                </a:lnTo>
                <a:cubicBezTo>
                  <a:pt x="275090" y="74340"/>
                  <a:pt x="280225" y="71438"/>
                  <a:pt x="285750" y="71438"/>
                </a:cubicBezTo>
                <a:cubicBezTo>
                  <a:pt x="291275" y="71438"/>
                  <a:pt x="296410" y="74395"/>
                  <a:pt x="299200" y="79139"/>
                </a:cubicBezTo>
                <a:lnTo>
                  <a:pt x="352332" y="170222"/>
                </a:lnTo>
                <a:cubicBezTo>
                  <a:pt x="355513" y="175692"/>
                  <a:pt x="357522" y="181998"/>
                  <a:pt x="356071" y="188137"/>
                </a:cubicBezTo>
                <a:cubicBezTo>
                  <a:pt x="350044" y="213140"/>
                  <a:pt x="320855" y="232172"/>
                  <a:pt x="285750" y="232172"/>
                </a:cubicBezTo>
                <a:close/>
                <a:moveTo>
                  <a:pt x="70768" y="109277"/>
                </a:moveTo>
                <a:lnTo>
                  <a:pt x="30361" y="178594"/>
                </a:lnTo>
                <a:lnTo>
                  <a:pt x="111230" y="178594"/>
                </a:lnTo>
                <a:lnTo>
                  <a:pt x="70768" y="109277"/>
                </a:lnTo>
                <a:close/>
                <a:moveTo>
                  <a:pt x="502" y="188137"/>
                </a:moveTo>
                <a:cubicBezTo>
                  <a:pt x="-949" y="181998"/>
                  <a:pt x="1060" y="175692"/>
                  <a:pt x="4242" y="170222"/>
                </a:cubicBezTo>
                <a:lnTo>
                  <a:pt x="57373" y="79139"/>
                </a:lnTo>
                <a:cubicBezTo>
                  <a:pt x="60164" y="74340"/>
                  <a:pt x="65298" y="71438"/>
                  <a:pt x="70824" y="71438"/>
                </a:cubicBezTo>
                <a:cubicBezTo>
                  <a:pt x="76349" y="71438"/>
                  <a:pt x="81483" y="74395"/>
                  <a:pt x="84274" y="79139"/>
                </a:cubicBezTo>
                <a:lnTo>
                  <a:pt x="137406" y="170222"/>
                </a:lnTo>
                <a:cubicBezTo>
                  <a:pt x="140587" y="175692"/>
                  <a:pt x="142596" y="181998"/>
                  <a:pt x="141145" y="188137"/>
                </a:cubicBezTo>
                <a:cubicBezTo>
                  <a:pt x="135117" y="213140"/>
                  <a:pt x="105928" y="232172"/>
                  <a:pt x="70824" y="232172"/>
                </a:cubicBezTo>
                <a:cubicBezTo>
                  <a:pt x="35719" y="232172"/>
                  <a:pt x="6530" y="213196"/>
                  <a:pt x="502" y="188137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1" name="Text 5"/>
          <p:cNvSpPr/>
          <p:nvPr/>
        </p:nvSpPr>
        <p:spPr>
          <a:xfrm>
            <a:off x="10847672" y="325860"/>
            <a:ext cx="974248" cy="427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en-US" sz="1400" b="1" dirty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202</a:t>
            </a:r>
            <a:r>
              <a:rPr lang="ru-RU" sz="1400" b="1" dirty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6</a:t>
            </a:r>
            <a:r>
              <a:rPr lang="en-US" sz="1400" b="1" dirty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год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8" name="Shape 1">
            <a:extLst>
              <a:ext uri="{FF2B5EF4-FFF2-40B4-BE49-F238E27FC236}">
                <a16:creationId xmlns:a16="http://schemas.microsoft.com/office/drawing/2014/main" id="{CD2882F5-7016-ED1B-BFF5-6D0C3052CD63}"/>
              </a:ext>
            </a:extLst>
          </p:cNvPr>
          <p:cNvSpPr/>
          <p:nvPr/>
        </p:nvSpPr>
        <p:spPr>
          <a:xfrm>
            <a:off x="380268" y="334016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0" y="0"/>
                </a:moveTo>
                <a:lnTo>
                  <a:pt x="609600" y="0"/>
                </a:lnTo>
                <a:lnTo>
                  <a:pt x="609600" y="609600"/>
                </a:lnTo>
                <a:lnTo>
                  <a:pt x="0" y="609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9" name="Shape 2">
            <a:extLst>
              <a:ext uri="{FF2B5EF4-FFF2-40B4-BE49-F238E27FC236}">
                <a16:creationId xmlns:a16="http://schemas.microsoft.com/office/drawing/2014/main" id="{95A16058-80DA-C966-0B53-86BA1759E3BB}"/>
              </a:ext>
            </a:extLst>
          </p:cNvPr>
          <p:cNvSpPr/>
          <p:nvPr/>
        </p:nvSpPr>
        <p:spPr>
          <a:xfrm>
            <a:off x="542193" y="524516"/>
            <a:ext cx="285750" cy="228600"/>
          </a:xfrm>
          <a:custGeom>
            <a:avLst/>
            <a:gdLst/>
            <a:ahLst/>
            <a:cxnLst/>
            <a:rect l="l" t="t" r="r" b="b"/>
            <a:pathLst>
              <a:path w="285750" h="228600">
                <a:moveTo>
                  <a:pt x="257175" y="21431"/>
                </a:moveTo>
                <a:cubicBezTo>
                  <a:pt x="257175" y="16475"/>
                  <a:pt x="254630" y="11876"/>
                  <a:pt x="250388" y="9287"/>
                </a:cubicBezTo>
                <a:cubicBezTo>
                  <a:pt x="246147" y="6697"/>
                  <a:pt x="240923" y="6429"/>
                  <a:pt x="236503" y="8662"/>
                </a:cubicBezTo>
                <a:lnTo>
                  <a:pt x="184621" y="34603"/>
                </a:lnTo>
                <a:lnTo>
                  <a:pt x="104522" y="7858"/>
                </a:lnTo>
                <a:cubicBezTo>
                  <a:pt x="100905" y="6653"/>
                  <a:pt x="97021" y="6921"/>
                  <a:pt x="93628" y="8617"/>
                </a:cubicBezTo>
                <a:lnTo>
                  <a:pt x="36478" y="37192"/>
                </a:lnTo>
                <a:cubicBezTo>
                  <a:pt x="31611" y="39648"/>
                  <a:pt x="28575" y="44604"/>
                  <a:pt x="28575" y="50006"/>
                </a:cubicBezTo>
                <a:lnTo>
                  <a:pt x="28575" y="207169"/>
                </a:lnTo>
                <a:cubicBezTo>
                  <a:pt x="28575" y="212125"/>
                  <a:pt x="31120" y="216724"/>
                  <a:pt x="35362" y="219313"/>
                </a:cubicBezTo>
                <a:cubicBezTo>
                  <a:pt x="39603" y="221903"/>
                  <a:pt x="44827" y="222171"/>
                  <a:pt x="49247" y="219938"/>
                </a:cubicBezTo>
                <a:lnTo>
                  <a:pt x="101084" y="193997"/>
                </a:lnTo>
                <a:lnTo>
                  <a:pt x="178460" y="219804"/>
                </a:lnTo>
                <a:cubicBezTo>
                  <a:pt x="176540" y="216947"/>
                  <a:pt x="174665" y="213955"/>
                  <a:pt x="172834" y="210919"/>
                </a:cubicBezTo>
                <a:cubicBezTo>
                  <a:pt x="167923" y="202749"/>
                  <a:pt x="163056" y="193372"/>
                  <a:pt x="159440" y="183326"/>
                </a:cubicBezTo>
                <a:lnTo>
                  <a:pt x="114255" y="168280"/>
                </a:lnTo>
                <a:lnTo>
                  <a:pt x="114255" y="41255"/>
                </a:lnTo>
                <a:lnTo>
                  <a:pt x="171405" y="60320"/>
                </a:lnTo>
                <a:lnTo>
                  <a:pt x="171405" y="104656"/>
                </a:lnTo>
                <a:cubicBezTo>
                  <a:pt x="185246" y="88672"/>
                  <a:pt x="205785" y="78581"/>
                  <a:pt x="228555" y="78581"/>
                </a:cubicBezTo>
                <a:cubicBezTo>
                  <a:pt x="238646" y="78581"/>
                  <a:pt x="248290" y="80546"/>
                  <a:pt x="257130" y="84162"/>
                </a:cubicBezTo>
                <a:lnTo>
                  <a:pt x="257175" y="21431"/>
                </a:lnTo>
                <a:close/>
                <a:moveTo>
                  <a:pt x="228600" y="100013"/>
                </a:moveTo>
                <a:cubicBezTo>
                  <a:pt x="198998" y="100013"/>
                  <a:pt x="175022" y="123587"/>
                  <a:pt x="175022" y="152653"/>
                </a:cubicBezTo>
                <a:cubicBezTo>
                  <a:pt x="175022" y="183416"/>
                  <a:pt x="203642" y="219804"/>
                  <a:pt x="219045" y="237173"/>
                </a:cubicBezTo>
                <a:cubicBezTo>
                  <a:pt x="224224" y="242977"/>
                  <a:pt x="233020" y="242977"/>
                  <a:pt x="238199" y="237173"/>
                </a:cubicBezTo>
                <a:cubicBezTo>
                  <a:pt x="253603" y="219804"/>
                  <a:pt x="282223" y="183416"/>
                  <a:pt x="282223" y="152653"/>
                </a:cubicBezTo>
                <a:cubicBezTo>
                  <a:pt x="282223" y="123587"/>
                  <a:pt x="258247" y="100013"/>
                  <a:pt x="228645" y="100013"/>
                </a:cubicBezTo>
                <a:close/>
                <a:moveTo>
                  <a:pt x="210741" y="153591"/>
                </a:moveTo>
                <a:cubicBezTo>
                  <a:pt x="210741" y="143734"/>
                  <a:pt x="218743" y="135731"/>
                  <a:pt x="228600" y="135731"/>
                </a:cubicBezTo>
                <a:cubicBezTo>
                  <a:pt x="238457" y="135731"/>
                  <a:pt x="246459" y="143734"/>
                  <a:pt x="246459" y="153591"/>
                </a:cubicBezTo>
                <a:cubicBezTo>
                  <a:pt x="246459" y="163447"/>
                  <a:pt x="238457" y="171450"/>
                  <a:pt x="228600" y="171450"/>
                </a:cubicBezTo>
                <a:cubicBezTo>
                  <a:pt x="218743" y="171450"/>
                  <a:pt x="210741" y="163447"/>
                  <a:pt x="210741" y="153591"/>
                </a:cubicBezTo>
                <a:close/>
              </a:path>
            </a:pathLst>
          </a:custGeom>
          <a:solidFill>
            <a:srgbClr val="FFFFFF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3" name="Text 3">
            <a:extLst>
              <a:ext uri="{FF2B5EF4-FFF2-40B4-BE49-F238E27FC236}">
                <a16:creationId xmlns:a16="http://schemas.microsoft.com/office/drawing/2014/main" id="{8326F2B5-000B-74C3-3B32-476262731078}"/>
              </a:ext>
            </a:extLst>
          </p:cNvPr>
          <p:cNvSpPr/>
          <p:nvPr/>
        </p:nvSpPr>
        <p:spPr>
          <a:xfrm>
            <a:off x="1104168" y="429265"/>
            <a:ext cx="3727714" cy="4476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chemeClr val="bg1"/>
                </a:solidFill>
                <a:latin typeface="MiSans" panose="020B0604020202020204" charset="-122"/>
                <a:ea typeface="MiSans" panose="020B0604020202020204" charset="-122"/>
                <a:cs typeface="MiSans" panose="020B0604020202020204" charset="-122"/>
              </a:rPr>
              <a:t>Гатчинский муниципальный округ</a:t>
            </a:r>
            <a:endParaRPr lang="ru-RU" sz="1400" b="1" dirty="0">
              <a:solidFill>
                <a:schemeClr val="bg1"/>
              </a:solidFill>
              <a:latin typeface="MiSans" panose="020B0604020202020204" charset="-122"/>
              <a:ea typeface="MiSans" panose="020B0604020202020204" charset="-122"/>
              <a:cs typeface="MiSans" panose="020B0604020202020204" charset="-122"/>
            </a:endParaRPr>
          </a:p>
          <a:p>
            <a:pPr>
              <a:lnSpc>
                <a:spcPct val="130000"/>
              </a:lnSpc>
            </a:pPr>
            <a:r>
              <a:rPr lang="ru-RU" sz="1400" dirty="0">
                <a:solidFill>
                  <a:schemeClr val="bg1"/>
                </a:solidFill>
                <a:latin typeface="MiSans" panose="020B0604020202020204" charset="-122"/>
                <a:ea typeface="MiSans" panose="020B0604020202020204" charset="-122"/>
                <a:cs typeface="MiSans" panose="020B0604020202020204" charset="-122"/>
              </a:rPr>
              <a:t>Ленинградская область</a:t>
            </a:r>
            <a:endParaRPr lang="en-US" sz="1400" dirty="0">
              <a:solidFill>
                <a:schemeClr val="bg1"/>
              </a:solidFill>
              <a:latin typeface="MiSans" panose="020B0604020202020204" charset="-122"/>
              <a:ea typeface="MiSans" panose="020B0604020202020204" charset="-122"/>
              <a:cs typeface="MiSans" panose="020B0604020202020204" charset="-122"/>
            </a:endParaRPr>
          </a:p>
        </p:txBody>
      </p:sp>
      <p:sp>
        <p:nvSpPr>
          <p:cNvPr id="14" name="Text 15">
            <a:extLst>
              <a:ext uri="{FF2B5EF4-FFF2-40B4-BE49-F238E27FC236}">
                <a16:creationId xmlns:a16="http://schemas.microsoft.com/office/drawing/2014/main" id="{64CF0943-72C0-5EE3-9270-3B30A388E73C}"/>
              </a:ext>
            </a:extLst>
          </p:cNvPr>
          <p:cNvSpPr/>
          <p:nvPr/>
        </p:nvSpPr>
        <p:spPr>
          <a:xfrm>
            <a:off x="1104168" y="5739226"/>
            <a:ext cx="6894426" cy="7165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ru-RU" sz="1400" dirty="0">
                <a:solidFill>
                  <a:schemeClr val="bg1"/>
                </a:solidFill>
                <a:latin typeface="MiSans" panose="020B0604020202020204" charset="-122"/>
                <a:ea typeface="MiSans" panose="020B0604020202020204" charset="-122"/>
                <a:cs typeface="MiSans" panose="020B0604020202020204" charset="-122"/>
              </a:rPr>
              <a:t>Отдел по развитию малого, среднего бизнеса и потребительского рынка</a:t>
            </a:r>
          </a:p>
          <a:p>
            <a:pPr>
              <a:lnSpc>
                <a:spcPct val="120000"/>
              </a:lnSpc>
            </a:pPr>
            <a:r>
              <a:rPr lang="ru-RU" sz="1400" dirty="0">
                <a:solidFill>
                  <a:schemeClr val="bg1"/>
                </a:solidFill>
                <a:latin typeface="MiSans" panose="020B0604020202020204" charset="-122"/>
                <a:ea typeface="MiSans" panose="020B0604020202020204" charset="-122"/>
                <a:cs typeface="MiSans" panose="020B0604020202020204" charset="-122"/>
              </a:rPr>
              <a:t>Комитета экономического развития</a:t>
            </a:r>
          </a:p>
          <a:p>
            <a:pPr>
              <a:lnSpc>
                <a:spcPct val="120000"/>
              </a:lnSpc>
            </a:pPr>
            <a:r>
              <a:rPr lang="ru-RU" sz="1400" dirty="0">
                <a:solidFill>
                  <a:schemeClr val="bg1"/>
                </a:solidFill>
                <a:latin typeface="MiSans" panose="020B0604020202020204" charset="-122"/>
                <a:ea typeface="MiSans" panose="020B0604020202020204" charset="-122"/>
                <a:cs typeface="MiSans" panose="020B0604020202020204" charset="-122"/>
              </a:rPr>
              <a:t>Администрации Гатчинского муниципального округа</a:t>
            </a:r>
            <a:endParaRPr lang="en-US" sz="1400" dirty="0">
              <a:solidFill>
                <a:schemeClr val="bg1"/>
              </a:solidFill>
              <a:latin typeface="MiSans" panose="020B0604020202020204" charset="-122"/>
              <a:ea typeface="MiSans" panose="020B0604020202020204" charset="-122"/>
              <a:cs typeface="MiSans" panose="020B0604020202020204" charset="-122"/>
            </a:endParaRP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C9C407C4-4022-FB01-DE7D-FD87A40A8CBB}"/>
              </a:ext>
            </a:extLst>
          </p:cNvPr>
          <p:cNvGrpSpPr/>
          <p:nvPr/>
        </p:nvGrpSpPr>
        <p:grpSpPr>
          <a:xfrm>
            <a:off x="370080" y="5603991"/>
            <a:ext cx="638838" cy="928150"/>
            <a:chOff x="351762" y="5450220"/>
            <a:chExt cx="638838" cy="928150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C1029512-F1CA-911D-85BF-C645DF0593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2" b="100000" l="102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762" y="5574247"/>
              <a:ext cx="638838" cy="804123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A0669365-8082-F399-F03A-88BB74BFC3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610" b="82626" l="8932" r="88912">
                          <a14:backgroundMark x1="513" y1="90538" x2="45893" y2="92985"/>
                          <a14:backgroundMark x1="48973" y1="96656" x2="48973" y2="96656"/>
                          <a14:backgroundMark x1="1540" y1="99918" x2="1540" y2="99918"/>
                          <a14:backgroundMark x1="513" y1="91354" x2="513" y2="91354"/>
                          <a14:backgroundMark x1="51027" y1="98695" x2="55647" y2="92985"/>
                          <a14:backgroundMark x1="59240" y1="92985" x2="94764" y2="90538"/>
                          <a14:backgroundMark x1="97844" y1="87276" x2="97844" y2="87276"/>
                          <a14:backgroundMark x1="97844" y1="87276" x2="98357" y2="97879"/>
                          <a14:backgroundMark x1="98357" y1="97879" x2="50513" y2="98287"/>
                          <a14:backgroundMark x1="51540" y1="98287" x2="55133" y2="96248"/>
                          <a14:backgroundMark x1="46407" y1="98287" x2="513" y2="99511"/>
                          <a14:backgroundMark x1="513" y1="99511" x2="513" y2="90538"/>
                          <a14:backgroundMark x1="513" y1="90538" x2="42197" y2="92170"/>
                          <a14:backgroundMark x1="42197" y1="92170" x2="48973" y2="991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5360" b="43368"/>
            <a:stretch/>
          </p:blipFill>
          <p:spPr>
            <a:xfrm>
              <a:off x="351762" y="5450220"/>
              <a:ext cx="638838" cy="5789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71707" y="371707"/>
            <a:ext cx="436756" cy="408878"/>
          </a:xfrm>
          <a:custGeom>
            <a:avLst/>
            <a:gdLst/>
            <a:ahLst/>
            <a:cxnLst/>
            <a:rect l="l" t="t" r="r" b="b"/>
            <a:pathLst>
              <a:path w="436756" h="408878">
                <a:moveTo>
                  <a:pt x="55755" y="0"/>
                </a:moveTo>
                <a:lnTo>
                  <a:pt x="381001" y="0"/>
                </a:lnTo>
                <a:cubicBezTo>
                  <a:pt x="411794" y="0"/>
                  <a:pt x="436756" y="24962"/>
                  <a:pt x="436756" y="55755"/>
                </a:cubicBezTo>
                <a:lnTo>
                  <a:pt x="436756" y="353123"/>
                </a:lnTo>
                <a:cubicBezTo>
                  <a:pt x="436756" y="383916"/>
                  <a:pt x="411794" y="408878"/>
                  <a:pt x="381001" y="408878"/>
                </a:cubicBezTo>
                <a:lnTo>
                  <a:pt x="55755" y="408878"/>
                </a:lnTo>
                <a:cubicBezTo>
                  <a:pt x="24962" y="408878"/>
                  <a:pt x="0" y="383916"/>
                  <a:pt x="0" y="353123"/>
                </a:cubicBezTo>
                <a:lnTo>
                  <a:pt x="0" y="55755"/>
                </a:lnTo>
                <a:cubicBezTo>
                  <a:pt x="0" y="24983"/>
                  <a:pt x="24983" y="0"/>
                  <a:pt x="55755" y="0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" name="Text 1"/>
          <p:cNvSpPr/>
          <p:nvPr/>
        </p:nvSpPr>
        <p:spPr>
          <a:xfrm>
            <a:off x="520390" y="473927"/>
            <a:ext cx="219249" cy="19514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17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01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53371" y="390293"/>
            <a:ext cx="8763000" cy="3717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634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Что такое региональный государственный контроль (надзор)?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90293" y="929268"/>
            <a:ext cx="5612780" cy="2509024"/>
          </a:xfrm>
          <a:custGeom>
            <a:avLst/>
            <a:gdLst/>
            <a:ahLst/>
            <a:cxnLst/>
            <a:rect l="l" t="t" r="r" b="b"/>
            <a:pathLst>
              <a:path w="5612780" h="2509024">
                <a:moveTo>
                  <a:pt x="37171" y="0"/>
                </a:moveTo>
                <a:lnTo>
                  <a:pt x="5538438" y="0"/>
                </a:lnTo>
                <a:cubicBezTo>
                  <a:pt x="5579496" y="0"/>
                  <a:pt x="5612780" y="33284"/>
                  <a:pt x="5612780" y="74342"/>
                </a:cubicBezTo>
                <a:lnTo>
                  <a:pt x="5612780" y="2434682"/>
                </a:lnTo>
                <a:cubicBezTo>
                  <a:pt x="5612780" y="2475740"/>
                  <a:pt x="5579496" y="2509024"/>
                  <a:pt x="5538438" y="2509024"/>
                </a:cubicBezTo>
                <a:lnTo>
                  <a:pt x="37171" y="2509024"/>
                </a:lnTo>
                <a:cubicBezTo>
                  <a:pt x="16642" y="2509024"/>
                  <a:pt x="0" y="2492382"/>
                  <a:pt x="0" y="2471854"/>
                </a:cubicBezTo>
                <a:lnTo>
                  <a:pt x="0" y="37171"/>
                </a:lnTo>
                <a:cubicBezTo>
                  <a:pt x="0" y="16642"/>
                  <a:pt x="16642" y="0"/>
                  <a:pt x="37171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5756" dist="37171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6" name="Shape 4"/>
          <p:cNvSpPr/>
          <p:nvPr/>
        </p:nvSpPr>
        <p:spPr>
          <a:xfrm>
            <a:off x="390293" y="929268"/>
            <a:ext cx="37171" cy="2509024"/>
          </a:xfrm>
          <a:custGeom>
            <a:avLst/>
            <a:gdLst/>
            <a:ahLst/>
            <a:cxnLst/>
            <a:rect l="l" t="t" r="r" b="b"/>
            <a:pathLst>
              <a:path w="37171" h="2509024">
                <a:moveTo>
                  <a:pt x="37171" y="0"/>
                </a:moveTo>
                <a:lnTo>
                  <a:pt x="37171" y="0"/>
                </a:lnTo>
                <a:lnTo>
                  <a:pt x="37171" y="2509024"/>
                </a:lnTo>
                <a:lnTo>
                  <a:pt x="37171" y="2509024"/>
                </a:lnTo>
                <a:cubicBezTo>
                  <a:pt x="16642" y="2509024"/>
                  <a:pt x="0" y="2492382"/>
                  <a:pt x="0" y="2471854"/>
                </a:cubicBezTo>
                <a:lnTo>
                  <a:pt x="0" y="37171"/>
                </a:lnTo>
                <a:cubicBezTo>
                  <a:pt x="0" y="16642"/>
                  <a:pt x="16642" y="0"/>
                  <a:pt x="37171" y="0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7" name="Shape 5"/>
          <p:cNvSpPr/>
          <p:nvPr/>
        </p:nvSpPr>
        <p:spPr>
          <a:xfrm>
            <a:off x="608671" y="1152293"/>
            <a:ext cx="250902" cy="223024"/>
          </a:xfrm>
          <a:custGeom>
            <a:avLst/>
            <a:gdLst/>
            <a:ahLst/>
            <a:cxnLst/>
            <a:rect l="l" t="t" r="r" b="b"/>
            <a:pathLst>
              <a:path w="250902" h="223024">
                <a:moveTo>
                  <a:pt x="73877" y="66820"/>
                </a:moveTo>
                <a:lnTo>
                  <a:pt x="65731" y="58675"/>
                </a:lnTo>
                <a:cubicBezTo>
                  <a:pt x="60286" y="53230"/>
                  <a:pt x="60286" y="44387"/>
                  <a:pt x="65731" y="38942"/>
                </a:cubicBezTo>
                <a:lnTo>
                  <a:pt x="115694" y="-11064"/>
                </a:lnTo>
                <a:cubicBezTo>
                  <a:pt x="121139" y="-16509"/>
                  <a:pt x="129981" y="-16509"/>
                  <a:pt x="135426" y="-11064"/>
                </a:cubicBezTo>
                <a:lnTo>
                  <a:pt x="143572" y="-2875"/>
                </a:lnTo>
                <a:cubicBezTo>
                  <a:pt x="149017" y="2570"/>
                  <a:pt x="149017" y="11413"/>
                  <a:pt x="143572" y="16858"/>
                </a:cubicBezTo>
                <a:lnTo>
                  <a:pt x="93609" y="66820"/>
                </a:lnTo>
                <a:cubicBezTo>
                  <a:pt x="88164" y="72265"/>
                  <a:pt x="79322" y="72265"/>
                  <a:pt x="73877" y="66820"/>
                </a:cubicBezTo>
                <a:close/>
                <a:moveTo>
                  <a:pt x="120224" y="92215"/>
                </a:moveTo>
                <a:lnTo>
                  <a:pt x="106546" y="78538"/>
                </a:lnTo>
                <a:lnTo>
                  <a:pt x="155333" y="29751"/>
                </a:lnTo>
                <a:lnTo>
                  <a:pt x="207343" y="81761"/>
                </a:lnTo>
                <a:lnTo>
                  <a:pt x="158556" y="130548"/>
                </a:lnTo>
                <a:lnTo>
                  <a:pt x="144879" y="116870"/>
                </a:lnTo>
                <a:lnTo>
                  <a:pt x="43821" y="217928"/>
                </a:lnTo>
                <a:cubicBezTo>
                  <a:pt x="37026" y="224723"/>
                  <a:pt x="26005" y="224723"/>
                  <a:pt x="19166" y="217928"/>
                </a:cubicBezTo>
                <a:cubicBezTo>
                  <a:pt x="12327" y="211133"/>
                  <a:pt x="12371" y="200112"/>
                  <a:pt x="19166" y="193273"/>
                </a:cubicBezTo>
                <a:lnTo>
                  <a:pt x="120224" y="92215"/>
                </a:lnTo>
                <a:close/>
                <a:moveTo>
                  <a:pt x="170274" y="163174"/>
                </a:moveTo>
                <a:cubicBezTo>
                  <a:pt x="164829" y="157729"/>
                  <a:pt x="164829" y="148886"/>
                  <a:pt x="170274" y="143441"/>
                </a:cubicBezTo>
                <a:lnTo>
                  <a:pt x="220237" y="93479"/>
                </a:lnTo>
                <a:cubicBezTo>
                  <a:pt x="225682" y="88034"/>
                  <a:pt x="234524" y="88034"/>
                  <a:pt x="239969" y="93479"/>
                </a:cubicBezTo>
                <a:lnTo>
                  <a:pt x="248115" y="101624"/>
                </a:lnTo>
                <a:cubicBezTo>
                  <a:pt x="253560" y="107069"/>
                  <a:pt x="253560" y="115912"/>
                  <a:pt x="248115" y="121357"/>
                </a:cubicBezTo>
                <a:lnTo>
                  <a:pt x="198152" y="171363"/>
                </a:lnTo>
                <a:cubicBezTo>
                  <a:pt x="192707" y="176808"/>
                  <a:pt x="183864" y="176808"/>
                  <a:pt x="178420" y="171363"/>
                </a:cubicBezTo>
                <a:lnTo>
                  <a:pt x="170274" y="163217"/>
                </a:ln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8" name="Text 6"/>
          <p:cNvSpPr/>
          <p:nvPr/>
        </p:nvSpPr>
        <p:spPr>
          <a:xfrm>
            <a:off x="985024" y="1115122"/>
            <a:ext cx="2193073" cy="2973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56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Правовое определение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94732" y="1524000"/>
            <a:ext cx="5296829" cy="7248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71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Государственный контроль (надзор)</a:t>
            </a: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— деятельность уполномоченных органов по оценке соблюдения обязательных требований, установленных законодательством.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94732" y="2360341"/>
            <a:ext cx="5222488" cy="892098"/>
          </a:xfrm>
          <a:custGeom>
            <a:avLst/>
            <a:gdLst/>
            <a:ahLst/>
            <a:cxnLst/>
            <a:rect l="l" t="t" r="r" b="b"/>
            <a:pathLst>
              <a:path w="5222488" h="892098">
                <a:moveTo>
                  <a:pt x="74338" y="0"/>
                </a:moveTo>
                <a:lnTo>
                  <a:pt x="5148149" y="0"/>
                </a:lnTo>
                <a:cubicBezTo>
                  <a:pt x="5189178" y="0"/>
                  <a:pt x="5222488" y="33310"/>
                  <a:pt x="5222488" y="74338"/>
                </a:cubicBezTo>
                <a:lnTo>
                  <a:pt x="5222488" y="817759"/>
                </a:lnTo>
                <a:cubicBezTo>
                  <a:pt x="5222488" y="858788"/>
                  <a:pt x="5189178" y="892098"/>
                  <a:pt x="5148149" y="892098"/>
                </a:cubicBezTo>
                <a:lnTo>
                  <a:pt x="74338" y="892098"/>
                </a:lnTo>
                <a:cubicBezTo>
                  <a:pt x="33310" y="892098"/>
                  <a:pt x="0" y="858788"/>
                  <a:pt x="0" y="817759"/>
                </a:cubicBezTo>
                <a:lnTo>
                  <a:pt x="0" y="74338"/>
                </a:lnTo>
                <a:cubicBezTo>
                  <a:pt x="0" y="33310"/>
                  <a:pt x="33310" y="0"/>
                  <a:pt x="74338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1" name="Text 9"/>
          <p:cNvSpPr/>
          <p:nvPr/>
        </p:nvSpPr>
        <p:spPr>
          <a:xfrm>
            <a:off x="706244" y="2471854"/>
            <a:ext cx="5073805" cy="6690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Основание:</a:t>
            </a: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ст. 1, 15 Федерального закона от 31.07.2020 № 248-ФЗ «О государственном контроле (надзоре) и муниципальном контроле в Российской Федерации»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390293" y="3586976"/>
            <a:ext cx="5612780" cy="3271024"/>
          </a:xfrm>
          <a:custGeom>
            <a:avLst/>
            <a:gdLst/>
            <a:ahLst/>
            <a:cxnLst/>
            <a:rect l="l" t="t" r="r" b="b"/>
            <a:pathLst>
              <a:path w="5612780" h="3271024">
                <a:moveTo>
                  <a:pt x="37171" y="0"/>
                </a:moveTo>
                <a:lnTo>
                  <a:pt x="5538430" y="0"/>
                </a:lnTo>
                <a:cubicBezTo>
                  <a:pt x="5579493" y="0"/>
                  <a:pt x="5612780" y="33288"/>
                  <a:pt x="5612780" y="74350"/>
                </a:cubicBezTo>
                <a:lnTo>
                  <a:pt x="5612780" y="3196674"/>
                </a:lnTo>
                <a:cubicBezTo>
                  <a:pt x="5612780" y="3237737"/>
                  <a:pt x="5579493" y="3271024"/>
                  <a:pt x="5538430" y="3271024"/>
                </a:cubicBezTo>
                <a:lnTo>
                  <a:pt x="37171" y="3271024"/>
                </a:lnTo>
                <a:cubicBezTo>
                  <a:pt x="16642" y="3271024"/>
                  <a:pt x="0" y="3254382"/>
                  <a:pt x="0" y="3233854"/>
                </a:cubicBezTo>
                <a:lnTo>
                  <a:pt x="0" y="37171"/>
                </a:lnTo>
                <a:cubicBezTo>
                  <a:pt x="0" y="16656"/>
                  <a:pt x="16656" y="0"/>
                  <a:pt x="37171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5756" dist="37171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3" name="Shape 11"/>
          <p:cNvSpPr/>
          <p:nvPr/>
        </p:nvSpPr>
        <p:spPr>
          <a:xfrm>
            <a:off x="390293" y="3586976"/>
            <a:ext cx="37171" cy="3271024"/>
          </a:xfrm>
          <a:custGeom>
            <a:avLst/>
            <a:gdLst/>
            <a:ahLst/>
            <a:cxnLst/>
            <a:rect l="l" t="t" r="r" b="b"/>
            <a:pathLst>
              <a:path w="37171" h="3271024">
                <a:moveTo>
                  <a:pt x="37171" y="0"/>
                </a:moveTo>
                <a:lnTo>
                  <a:pt x="37171" y="0"/>
                </a:lnTo>
                <a:lnTo>
                  <a:pt x="37171" y="3271024"/>
                </a:lnTo>
                <a:lnTo>
                  <a:pt x="37171" y="3271024"/>
                </a:lnTo>
                <a:cubicBezTo>
                  <a:pt x="16642" y="3271024"/>
                  <a:pt x="0" y="3254382"/>
                  <a:pt x="0" y="3233854"/>
                </a:cubicBezTo>
                <a:lnTo>
                  <a:pt x="0" y="37171"/>
                </a:lnTo>
                <a:cubicBezTo>
                  <a:pt x="0" y="16642"/>
                  <a:pt x="16642" y="0"/>
                  <a:pt x="37171" y="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4" name="Shape 12"/>
          <p:cNvSpPr/>
          <p:nvPr/>
        </p:nvSpPr>
        <p:spPr>
          <a:xfrm>
            <a:off x="622610" y="3810000"/>
            <a:ext cx="223024" cy="223024"/>
          </a:xfrm>
          <a:custGeom>
            <a:avLst/>
            <a:gdLst/>
            <a:ahLst/>
            <a:cxnLst/>
            <a:rect l="l" t="t" r="r" b="b"/>
            <a:pathLst>
              <a:path w="223024" h="223024">
                <a:moveTo>
                  <a:pt x="195146" y="111512"/>
                </a:moveTo>
                <a:cubicBezTo>
                  <a:pt x="195146" y="65353"/>
                  <a:pt x="157671" y="27878"/>
                  <a:pt x="111512" y="27878"/>
                </a:cubicBezTo>
                <a:cubicBezTo>
                  <a:pt x="65353" y="27878"/>
                  <a:pt x="27878" y="65353"/>
                  <a:pt x="27878" y="111512"/>
                </a:cubicBezTo>
                <a:cubicBezTo>
                  <a:pt x="27878" y="157671"/>
                  <a:pt x="65353" y="195146"/>
                  <a:pt x="111512" y="195146"/>
                </a:cubicBezTo>
                <a:cubicBezTo>
                  <a:pt x="157671" y="195146"/>
                  <a:pt x="195146" y="157671"/>
                  <a:pt x="195146" y="111512"/>
                </a:cubicBezTo>
                <a:close/>
                <a:moveTo>
                  <a:pt x="0" y="111512"/>
                </a:moveTo>
                <a:cubicBezTo>
                  <a:pt x="0" y="49967"/>
                  <a:pt x="49967" y="0"/>
                  <a:pt x="111512" y="0"/>
                </a:cubicBezTo>
                <a:cubicBezTo>
                  <a:pt x="173057" y="0"/>
                  <a:pt x="223024" y="49967"/>
                  <a:pt x="223024" y="111512"/>
                </a:cubicBezTo>
                <a:cubicBezTo>
                  <a:pt x="223024" y="173057"/>
                  <a:pt x="173057" y="223024"/>
                  <a:pt x="111512" y="223024"/>
                </a:cubicBezTo>
                <a:cubicBezTo>
                  <a:pt x="49967" y="223024"/>
                  <a:pt x="0" y="173057"/>
                  <a:pt x="0" y="111512"/>
                </a:cubicBezTo>
                <a:close/>
                <a:moveTo>
                  <a:pt x="111512" y="146360"/>
                </a:moveTo>
                <a:cubicBezTo>
                  <a:pt x="130745" y="146360"/>
                  <a:pt x="146360" y="130745"/>
                  <a:pt x="146360" y="111512"/>
                </a:cubicBezTo>
                <a:cubicBezTo>
                  <a:pt x="146360" y="92279"/>
                  <a:pt x="130745" y="76665"/>
                  <a:pt x="111512" y="76665"/>
                </a:cubicBezTo>
                <a:cubicBezTo>
                  <a:pt x="92279" y="76665"/>
                  <a:pt x="76665" y="92279"/>
                  <a:pt x="76665" y="111512"/>
                </a:cubicBezTo>
                <a:cubicBezTo>
                  <a:pt x="76665" y="130745"/>
                  <a:pt x="92279" y="146360"/>
                  <a:pt x="111512" y="146360"/>
                </a:cubicBezTo>
                <a:close/>
                <a:moveTo>
                  <a:pt x="111512" y="48787"/>
                </a:moveTo>
                <a:cubicBezTo>
                  <a:pt x="146131" y="48787"/>
                  <a:pt x="174238" y="76893"/>
                  <a:pt x="174238" y="111512"/>
                </a:cubicBezTo>
                <a:cubicBezTo>
                  <a:pt x="174238" y="146131"/>
                  <a:pt x="146131" y="174238"/>
                  <a:pt x="111512" y="174238"/>
                </a:cubicBezTo>
                <a:cubicBezTo>
                  <a:pt x="76893" y="174238"/>
                  <a:pt x="48787" y="146131"/>
                  <a:pt x="48787" y="111512"/>
                </a:cubicBezTo>
                <a:cubicBezTo>
                  <a:pt x="48787" y="76893"/>
                  <a:pt x="76893" y="48787"/>
                  <a:pt x="111512" y="48787"/>
                </a:cubicBezTo>
                <a:close/>
                <a:moveTo>
                  <a:pt x="97573" y="111512"/>
                </a:moveTo>
                <a:cubicBezTo>
                  <a:pt x="97573" y="103819"/>
                  <a:pt x="103819" y="97573"/>
                  <a:pt x="111512" y="97573"/>
                </a:cubicBezTo>
                <a:cubicBezTo>
                  <a:pt x="119205" y="97573"/>
                  <a:pt x="125451" y="103819"/>
                  <a:pt x="125451" y="111512"/>
                </a:cubicBezTo>
                <a:cubicBezTo>
                  <a:pt x="125451" y="119205"/>
                  <a:pt x="119205" y="125451"/>
                  <a:pt x="111512" y="125451"/>
                </a:cubicBezTo>
                <a:cubicBezTo>
                  <a:pt x="103819" y="125451"/>
                  <a:pt x="97573" y="119205"/>
                  <a:pt x="97573" y="111512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5" name="Text 13"/>
          <p:cNvSpPr/>
          <p:nvPr/>
        </p:nvSpPr>
        <p:spPr>
          <a:xfrm>
            <a:off x="985024" y="3772829"/>
            <a:ext cx="1458951" cy="2973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56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Цели контроля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613317" y="4218878"/>
            <a:ext cx="148683" cy="148683"/>
          </a:xfrm>
          <a:custGeom>
            <a:avLst/>
            <a:gdLst/>
            <a:ahLst/>
            <a:cxnLst/>
            <a:rect l="l" t="t" r="r" b="b"/>
            <a:pathLst>
              <a:path w="148683" h="148683">
                <a:moveTo>
                  <a:pt x="74341" y="148683"/>
                </a:moveTo>
                <a:cubicBezTo>
                  <a:pt x="115372" y="148683"/>
                  <a:pt x="148683" y="115372"/>
                  <a:pt x="148683" y="74341"/>
                </a:cubicBezTo>
                <a:cubicBezTo>
                  <a:pt x="148683" y="33311"/>
                  <a:pt x="115372" y="0"/>
                  <a:pt x="74341" y="0"/>
                </a:cubicBezTo>
                <a:cubicBezTo>
                  <a:pt x="33311" y="0"/>
                  <a:pt x="0" y="33311"/>
                  <a:pt x="0" y="74341"/>
                </a:cubicBezTo>
                <a:cubicBezTo>
                  <a:pt x="0" y="115372"/>
                  <a:pt x="33311" y="148683"/>
                  <a:pt x="74341" y="148683"/>
                </a:cubicBezTo>
                <a:close/>
                <a:moveTo>
                  <a:pt x="98851" y="61767"/>
                </a:moveTo>
                <a:lnTo>
                  <a:pt x="75619" y="98938"/>
                </a:lnTo>
                <a:cubicBezTo>
                  <a:pt x="74400" y="100884"/>
                  <a:pt x="72309" y="102103"/>
                  <a:pt x="70015" y="102220"/>
                </a:cubicBezTo>
                <a:cubicBezTo>
                  <a:pt x="67720" y="102336"/>
                  <a:pt x="65513" y="101290"/>
                  <a:pt x="64149" y="99432"/>
                </a:cubicBezTo>
                <a:lnTo>
                  <a:pt x="50210" y="80846"/>
                </a:lnTo>
                <a:cubicBezTo>
                  <a:pt x="47886" y="77768"/>
                  <a:pt x="48525" y="73412"/>
                  <a:pt x="51603" y="71089"/>
                </a:cubicBezTo>
                <a:cubicBezTo>
                  <a:pt x="54682" y="68766"/>
                  <a:pt x="59038" y="69405"/>
                  <a:pt x="61361" y="72483"/>
                </a:cubicBezTo>
                <a:lnTo>
                  <a:pt x="69201" y="82937"/>
                </a:lnTo>
                <a:lnTo>
                  <a:pt x="87032" y="54391"/>
                </a:lnTo>
                <a:cubicBezTo>
                  <a:pt x="89065" y="51139"/>
                  <a:pt x="93362" y="50122"/>
                  <a:pt x="96644" y="52184"/>
                </a:cubicBezTo>
                <a:cubicBezTo>
                  <a:pt x="99925" y="54246"/>
                  <a:pt x="100913" y="58515"/>
                  <a:pt x="98851" y="6179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7" name="Text 15"/>
          <p:cNvSpPr/>
          <p:nvPr/>
        </p:nvSpPr>
        <p:spPr>
          <a:xfrm>
            <a:off x="854927" y="4181707"/>
            <a:ext cx="5036634" cy="4460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Предотвращение воздействия</a:t>
            </a: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тонизирующих напитков на здоровье несовершеннолетних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613317" y="4739268"/>
            <a:ext cx="148683" cy="148683"/>
          </a:xfrm>
          <a:custGeom>
            <a:avLst/>
            <a:gdLst/>
            <a:ahLst/>
            <a:cxnLst/>
            <a:rect l="l" t="t" r="r" b="b"/>
            <a:pathLst>
              <a:path w="148683" h="148683">
                <a:moveTo>
                  <a:pt x="74341" y="148683"/>
                </a:moveTo>
                <a:cubicBezTo>
                  <a:pt x="115372" y="148683"/>
                  <a:pt x="148683" y="115372"/>
                  <a:pt x="148683" y="74341"/>
                </a:cubicBezTo>
                <a:cubicBezTo>
                  <a:pt x="148683" y="33311"/>
                  <a:pt x="115372" y="0"/>
                  <a:pt x="74341" y="0"/>
                </a:cubicBezTo>
                <a:cubicBezTo>
                  <a:pt x="33311" y="0"/>
                  <a:pt x="0" y="33311"/>
                  <a:pt x="0" y="74341"/>
                </a:cubicBezTo>
                <a:cubicBezTo>
                  <a:pt x="0" y="115372"/>
                  <a:pt x="33311" y="148683"/>
                  <a:pt x="74341" y="148683"/>
                </a:cubicBezTo>
                <a:close/>
                <a:moveTo>
                  <a:pt x="98851" y="61767"/>
                </a:moveTo>
                <a:lnTo>
                  <a:pt x="75619" y="98938"/>
                </a:lnTo>
                <a:cubicBezTo>
                  <a:pt x="74400" y="100884"/>
                  <a:pt x="72309" y="102103"/>
                  <a:pt x="70015" y="102220"/>
                </a:cubicBezTo>
                <a:cubicBezTo>
                  <a:pt x="67720" y="102336"/>
                  <a:pt x="65513" y="101290"/>
                  <a:pt x="64149" y="99432"/>
                </a:cubicBezTo>
                <a:lnTo>
                  <a:pt x="50210" y="80846"/>
                </a:lnTo>
                <a:cubicBezTo>
                  <a:pt x="47886" y="77768"/>
                  <a:pt x="48525" y="73412"/>
                  <a:pt x="51603" y="71089"/>
                </a:cubicBezTo>
                <a:cubicBezTo>
                  <a:pt x="54682" y="68766"/>
                  <a:pt x="59038" y="69405"/>
                  <a:pt x="61361" y="72483"/>
                </a:cubicBezTo>
                <a:lnTo>
                  <a:pt x="69201" y="82937"/>
                </a:lnTo>
                <a:lnTo>
                  <a:pt x="87032" y="54391"/>
                </a:lnTo>
                <a:cubicBezTo>
                  <a:pt x="89065" y="51139"/>
                  <a:pt x="93362" y="50122"/>
                  <a:pt x="96644" y="52184"/>
                </a:cubicBezTo>
                <a:cubicBezTo>
                  <a:pt x="99925" y="54246"/>
                  <a:pt x="100913" y="58515"/>
                  <a:pt x="98851" y="6179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9" name="Text 17"/>
          <p:cNvSpPr/>
          <p:nvPr/>
        </p:nvSpPr>
        <p:spPr>
          <a:xfrm>
            <a:off x="854927" y="4702098"/>
            <a:ext cx="5036634" cy="4460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Защита прав потребителей</a:t>
            </a: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 обеспечение санитарно-эпидемиологического благополучия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613317" y="5259659"/>
            <a:ext cx="148683" cy="148683"/>
          </a:xfrm>
          <a:custGeom>
            <a:avLst/>
            <a:gdLst/>
            <a:ahLst/>
            <a:cxnLst/>
            <a:rect l="l" t="t" r="r" b="b"/>
            <a:pathLst>
              <a:path w="148683" h="148683">
                <a:moveTo>
                  <a:pt x="74341" y="148683"/>
                </a:moveTo>
                <a:cubicBezTo>
                  <a:pt x="115372" y="148683"/>
                  <a:pt x="148683" y="115372"/>
                  <a:pt x="148683" y="74341"/>
                </a:cubicBezTo>
                <a:cubicBezTo>
                  <a:pt x="148683" y="33311"/>
                  <a:pt x="115372" y="0"/>
                  <a:pt x="74341" y="0"/>
                </a:cubicBezTo>
                <a:cubicBezTo>
                  <a:pt x="33311" y="0"/>
                  <a:pt x="0" y="33311"/>
                  <a:pt x="0" y="74341"/>
                </a:cubicBezTo>
                <a:cubicBezTo>
                  <a:pt x="0" y="115372"/>
                  <a:pt x="33311" y="148683"/>
                  <a:pt x="74341" y="148683"/>
                </a:cubicBezTo>
                <a:close/>
                <a:moveTo>
                  <a:pt x="98851" y="61767"/>
                </a:moveTo>
                <a:lnTo>
                  <a:pt x="75619" y="98938"/>
                </a:lnTo>
                <a:cubicBezTo>
                  <a:pt x="74400" y="100884"/>
                  <a:pt x="72309" y="102103"/>
                  <a:pt x="70015" y="102220"/>
                </a:cubicBezTo>
                <a:cubicBezTo>
                  <a:pt x="67720" y="102336"/>
                  <a:pt x="65513" y="101290"/>
                  <a:pt x="64149" y="99432"/>
                </a:cubicBezTo>
                <a:lnTo>
                  <a:pt x="50210" y="80846"/>
                </a:lnTo>
                <a:cubicBezTo>
                  <a:pt x="47886" y="77768"/>
                  <a:pt x="48525" y="73412"/>
                  <a:pt x="51603" y="71089"/>
                </a:cubicBezTo>
                <a:cubicBezTo>
                  <a:pt x="54682" y="68766"/>
                  <a:pt x="59038" y="69405"/>
                  <a:pt x="61361" y="72483"/>
                </a:cubicBezTo>
                <a:lnTo>
                  <a:pt x="69201" y="82937"/>
                </a:lnTo>
                <a:lnTo>
                  <a:pt x="87032" y="54391"/>
                </a:lnTo>
                <a:cubicBezTo>
                  <a:pt x="89065" y="51139"/>
                  <a:pt x="93362" y="50122"/>
                  <a:pt x="96644" y="52184"/>
                </a:cubicBezTo>
                <a:cubicBezTo>
                  <a:pt x="99925" y="54246"/>
                  <a:pt x="100913" y="58515"/>
                  <a:pt x="98851" y="6179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1" name="Text 19"/>
          <p:cNvSpPr/>
          <p:nvPr/>
        </p:nvSpPr>
        <p:spPr>
          <a:xfrm>
            <a:off x="854927" y="5222488"/>
            <a:ext cx="5036634" cy="4460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Соблюдение обязательных требований</a:t>
            </a: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при продаже тонизирующих напитков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594732" y="5780049"/>
            <a:ext cx="5222488" cy="892098"/>
          </a:xfrm>
          <a:custGeom>
            <a:avLst/>
            <a:gdLst/>
            <a:ahLst/>
            <a:cxnLst/>
            <a:rect l="l" t="t" r="r" b="b"/>
            <a:pathLst>
              <a:path w="5222488" h="892098">
                <a:moveTo>
                  <a:pt x="74338" y="0"/>
                </a:moveTo>
                <a:lnTo>
                  <a:pt x="5148149" y="0"/>
                </a:lnTo>
                <a:cubicBezTo>
                  <a:pt x="5189178" y="0"/>
                  <a:pt x="5222488" y="33310"/>
                  <a:pt x="5222488" y="74338"/>
                </a:cubicBezTo>
                <a:lnTo>
                  <a:pt x="5222488" y="817759"/>
                </a:lnTo>
                <a:cubicBezTo>
                  <a:pt x="5222488" y="858788"/>
                  <a:pt x="5189178" y="892098"/>
                  <a:pt x="5148149" y="892098"/>
                </a:cubicBezTo>
                <a:lnTo>
                  <a:pt x="74338" y="892098"/>
                </a:lnTo>
                <a:cubicBezTo>
                  <a:pt x="33310" y="892098"/>
                  <a:pt x="0" y="858788"/>
                  <a:pt x="0" y="817759"/>
                </a:cubicBezTo>
                <a:lnTo>
                  <a:pt x="0" y="74338"/>
                </a:lnTo>
                <a:cubicBezTo>
                  <a:pt x="0" y="33310"/>
                  <a:pt x="33310" y="0"/>
                  <a:pt x="74338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3" name="Text 21"/>
          <p:cNvSpPr/>
          <p:nvPr/>
        </p:nvSpPr>
        <p:spPr>
          <a:xfrm>
            <a:off x="706244" y="5891561"/>
            <a:ext cx="5073805" cy="6690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Правовое основание:</a:t>
            </a: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Федеральный закон от 08.08.2024 № 304-ФЗ «О запрете продажи безалкогольных тонизирующих напитков (в том числе энергетических) несовершеннолетним»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6188927" y="929268"/>
            <a:ext cx="5631366" cy="4572000"/>
          </a:xfrm>
          <a:custGeom>
            <a:avLst/>
            <a:gdLst/>
            <a:ahLst/>
            <a:cxnLst/>
            <a:rect l="l" t="t" r="r" b="b"/>
            <a:pathLst>
              <a:path w="5631366" h="4572000">
                <a:moveTo>
                  <a:pt x="74341" y="0"/>
                </a:moveTo>
                <a:lnTo>
                  <a:pt x="5557025" y="0"/>
                </a:lnTo>
                <a:cubicBezTo>
                  <a:pt x="5598082" y="0"/>
                  <a:pt x="5631366" y="33283"/>
                  <a:pt x="5631366" y="74341"/>
                </a:cubicBezTo>
                <a:lnTo>
                  <a:pt x="5631366" y="4497659"/>
                </a:lnTo>
                <a:cubicBezTo>
                  <a:pt x="5631366" y="4538689"/>
                  <a:pt x="5598055" y="4572000"/>
                  <a:pt x="5557025" y="4572000"/>
                </a:cubicBezTo>
                <a:lnTo>
                  <a:pt x="74341" y="4572000"/>
                </a:lnTo>
                <a:cubicBezTo>
                  <a:pt x="33283" y="4572000"/>
                  <a:pt x="0" y="4538717"/>
                  <a:pt x="0" y="4497659"/>
                </a:cubicBezTo>
                <a:lnTo>
                  <a:pt x="0" y="74341"/>
                </a:lnTo>
                <a:cubicBezTo>
                  <a:pt x="0" y="33283"/>
                  <a:pt x="33283" y="0"/>
                  <a:pt x="74341" y="0"/>
                </a:cubicBezTo>
                <a:close/>
              </a:path>
            </a:pathLst>
          </a:custGeom>
          <a:solidFill>
            <a:srgbClr val="3D5A6C"/>
          </a:solidFill>
          <a:ln/>
          <a:effectLst>
            <a:outerShdw blurRad="55756" dist="37171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25" name="Shape 23"/>
          <p:cNvSpPr/>
          <p:nvPr/>
        </p:nvSpPr>
        <p:spPr>
          <a:xfrm>
            <a:off x="6411951" y="1124415"/>
            <a:ext cx="278780" cy="278780"/>
          </a:xfrm>
          <a:custGeom>
            <a:avLst/>
            <a:gdLst/>
            <a:ahLst/>
            <a:cxnLst/>
            <a:rect l="l" t="t" r="r" b="b"/>
            <a:pathLst>
              <a:path w="278780" h="278780">
                <a:moveTo>
                  <a:pt x="139390" y="0"/>
                </a:moveTo>
                <a:cubicBezTo>
                  <a:pt x="141895" y="0"/>
                  <a:pt x="144400" y="544"/>
                  <a:pt x="146686" y="1579"/>
                </a:cubicBezTo>
                <a:lnTo>
                  <a:pt x="249269" y="45084"/>
                </a:lnTo>
                <a:cubicBezTo>
                  <a:pt x="261248" y="50148"/>
                  <a:pt x="270177" y="61963"/>
                  <a:pt x="270123" y="76229"/>
                </a:cubicBezTo>
                <a:cubicBezTo>
                  <a:pt x="269851" y="130243"/>
                  <a:pt x="247635" y="229068"/>
                  <a:pt x="153819" y="273989"/>
                </a:cubicBezTo>
                <a:cubicBezTo>
                  <a:pt x="144726" y="278345"/>
                  <a:pt x="134163" y="278345"/>
                  <a:pt x="125070" y="273989"/>
                </a:cubicBezTo>
                <a:cubicBezTo>
                  <a:pt x="31199" y="229068"/>
                  <a:pt x="9039" y="130243"/>
                  <a:pt x="8766" y="76229"/>
                </a:cubicBezTo>
                <a:cubicBezTo>
                  <a:pt x="8712" y="61963"/>
                  <a:pt x="17642" y="50148"/>
                  <a:pt x="29620" y="45084"/>
                </a:cubicBezTo>
                <a:lnTo>
                  <a:pt x="132148" y="1579"/>
                </a:lnTo>
                <a:cubicBezTo>
                  <a:pt x="134435" y="544"/>
                  <a:pt x="136886" y="0"/>
                  <a:pt x="139390" y="0"/>
                </a:cubicBezTo>
                <a:close/>
                <a:moveTo>
                  <a:pt x="139390" y="36372"/>
                </a:moveTo>
                <a:lnTo>
                  <a:pt x="139390" y="242245"/>
                </a:lnTo>
                <a:cubicBezTo>
                  <a:pt x="214530" y="205873"/>
                  <a:pt x="234731" y="125288"/>
                  <a:pt x="235221" y="77046"/>
                </a:cubicBezTo>
                <a:lnTo>
                  <a:pt x="139390" y="36427"/>
                </a:lnTo>
                <a:lnTo>
                  <a:pt x="139390" y="36427"/>
                </a:ln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6" name="Text 24"/>
          <p:cNvSpPr/>
          <p:nvPr/>
        </p:nvSpPr>
        <p:spPr>
          <a:xfrm>
            <a:off x="6834768" y="1115122"/>
            <a:ext cx="3438293" cy="2973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56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Принципы осуществления контроля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6374780" y="1561171"/>
            <a:ext cx="5259659" cy="854927"/>
          </a:xfrm>
          <a:custGeom>
            <a:avLst/>
            <a:gdLst/>
            <a:ahLst/>
            <a:cxnLst/>
            <a:rect l="l" t="t" r="r" b="b"/>
            <a:pathLst>
              <a:path w="5259659" h="854927">
                <a:moveTo>
                  <a:pt x="74344" y="0"/>
                </a:moveTo>
                <a:lnTo>
                  <a:pt x="5185314" y="0"/>
                </a:lnTo>
                <a:cubicBezTo>
                  <a:pt x="5226373" y="0"/>
                  <a:pt x="5259659" y="33285"/>
                  <a:pt x="5259659" y="74344"/>
                </a:cubicBezTo>
                <a:lnTo>
                  <a:pt x="5259659" y="780582"/>
                </a:lnTo>
                <a:cubicBezTo>
                  <a:pt x="5259659" y="821642"/>
                  <a:pt x="5226373" y="854927"/>
                  <a:pt x="5185314" y="854927"/>
                </a:cubicBezTo>
                <a:lnTo>
                  <a:pt x="74344" y="854927"/>
                </a:lnTo>
                <a:cubicBezTo>
                  <a:pt x="33285" y="854927"/>
                  <a:pt x="0" y="821642"/>
                  <a:pt x="0" y="780582"/>
                </a:cubicBezTo>
                <a:lnTo>
                  <a:pt x="0" y="74344"/>
                </a:lnTo>
                <a:cubicBezTo>
                  <a:pt x="0" y="33313"/>
                  <a:pt x="33313" y="0"/>
                  <a:pt x="74344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8" name="Text 26"/>
          <p:cNvSpPr/>
          <p:nvPr/>
        </p:nvSpPr>
        <p:spPr>
          <a:xfrm>
            <a:off x="6486293" y="1672683"/>
            <a:ext cx="5110976" cy="223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Законность и обоснованность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6486293" y="1932878"/>
            <a:ext cx="5101683" cy="3717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24" dirty="0">
                <a:solidFill>
                  <a:srgbClr val="F7F7F7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Контроль осуществляется строго в рамках полномочий, установленных законом (ст. 7 № 248-ФЗ)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6374780" y="2527610"/>
            <a:ext cx="5259659" cy="854927"/>
          </a:xfrm>
          <a:custGeom>
            <a:avLst/>
            <a:gdLst/>
            <a:ahLst/>
            <a:cxnLst/>
            <a:rect l="l" t="t" r="r" b="b"/>
            <a:pathLst>
              <a:path w="5259659" h="854927">
                <a:moveTo>
                  <a:pt x="74344" y="0"/>
                </a:moveTo>
                <a:lnTo>
                  <a:pt x="5185314" y="0"/>
                </a:lnTo>
                <a:cubicBezTo>
                  <a:pt x="5226373" y="0"/>
                  <a:pt x="5259659" y="33285"/>
                  <a:pt x="5259659" y="74344"/>
                </a:cubicBezTo>
                <a:lnTo>
                  <a:pt x="5259659" y="780582"/>
                </a:lnTo>
                <a:cubicBezTo>
                  <a:pt x="5259659" y="821642"/>
                  <a:pt x="5226373" y="854927"/>
                  <a:pt x="5185314" y="854927"/>
                </a:cubicBezTo>
                <a:lnTo>
                  <a:pt x="74344" y="854927"/>
                </a:lnTo>
                <a:cubicBezTo>
                  <a:pt x="33285" y="854927"/>
                  <a:pt x="0" y="821642"/>
                  <a:pt x="0" y="780582"/>
                </a:cubicBezTo>
                <a:lnTo>
                  <a:pt x="0" y="74344"/>
                </a:lnTo>
                <a:cubicBezTo>
                  <a:pt x="0" y="33313"/>
                  <a:pt x="33313" y="0"/>
                  <a:pt x="74344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1" name="Text 29"/>
          <p:cNvSpPr/>
          <p:nvPr/>
        </p:nvSpPr>
        <p:spPr>
          <a:xfrm>
            <a:off x="6486293" y="2639122"/>
            <a:ext cx="5110976" cy="223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Соразмерность вмешательства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6486293" y="2899317"/>
            <a:ext cx="5101683" cy="3717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24" dirty="0">
                <a:solidFill>
                  <a:srgbClr val="F7F7F7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Меры контроля должны соответствовать характеру и степени риска (ст. 9 № 248-ФЗ)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6374780" y="3494049"/>
            <a:ext cx="5259659" cy="854927"/>
          </a:xfrm>
          <a:custGeom>
            <a:avLst/>
            <a:gdLst/>
            <a:ahLst/>
            <a:cxnLst/>
            <a:rect l="l" t="t" r="r" b="b"/>
            <a:pathLst>
              <a:path w="5259659" h="854927">
                <a:moveTo>
                  <a:pt x="74344" y="0"/>
                </a:moveTo>
                <a:lnTo>
                  <a:pt x="5185314" y="0"/>
                </a:lnTo>
                <a:cubicBezTo>
                  <a:pt x="5226373" y="0"/>
                  <a:pt x="5259659" y="33285"/>
                  <a:pt x="5259659" y="74344"/>
                </a:cubicBezTo>
                <a:lnTo>
                  <a:pt x="5259659" y="780582"/>
                </a:lnTo>
                <a:cubicBezTo>
                  <a:pt x="5259659" y="821642"/>
                  <a:pt x="5226373" y="854927"/>
                  <a:pt x="5185314" y="854927"/>
                </a:cubicBezTo>
                <a:lnTo>
                  <a:pt x="74344" y="854927"/>
                </a:lnTo>
                <a:cubicBezTo>
                  <a:pt x="33285" y="854927"/>
                  <a:pt x="0" y="821642"/>
                  <a:pt x="0" y="780582"/>
                </a:cubicBezTo>
                <a:lnTo>
                  <a:pt x="0" y="74344"/>
                </a:lnTo>
                <a:cubicBezTo>
                  <a:pt x="0" y="33313"/>
                  <a:pt x="33313" y="0"/>
                  <a:pt x="74344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4" name="Text 32"/>
          <p:cNvSpPr/>
          <p:nvPr/>
        </p:nvSpPr>
        <p:spPr>
          <a:xfrm>
            <a:off x="6486293" y="3605561"/>
            <a:ext cx="5110976" cy="223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Недопустимость злоупотребления правом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6486293" y="3865756"/>
            <a:ext cx="5101683" cy="3717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24" dirty="0">
                <a:solidFill>
                  <a:srgbClr val="F7F7F7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Запрет на необоснованное ограничение прав контролируемых лиц (ст. 11 № 248-ФЗ)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6374780" y="4460488"/>
            <a:ext cx="5259659" cy="854927"/>
          </a:xfrm>
          <a:custGeom>
            <a:avLst/>
            <a:gdLst/>
            <a:ahLst/>
            <a:cxnLst/>
            <a:rect l="l" t="t" r="r" b="b"/>
            <a:pathLst>
              <a:path w="5259659" h="854927">
                <a:moveTo>
                  <a:pt x="74344" y="0"/>
                </a:moveTo>
                <a:lnTo>
                  <a:pt x="5185314" y="0"/>
                </a:lnTo>
                <a:cubicBezTo>
                  <a:pt x="5226373" y="0"/>
                  <a:pt x="5259659" y="33285"/>
                  <a:pt x="5259659" y="74344"/>
                </a:cubicBezTo>
                <a:lnTo>
                  <a:pt x="5259659" y="780582"/>
                </a:lnTo>
                <a:cubicBezTo>
                  <a:pt x="5259659" y="821642"/>
                  <a:pt x="5226373" y="854927"/>
                  <a:pt x="5185314" y="854927"/>
                </a:cubicBezTo>
                <a:lnTo>
                  <a:pt x="74344" y="854927"/>
                </a:lnTo>
                <a:cubicBezTo>
                  <a:pt x="33285" y="854927"/>
                  <a:pt x="0" y="821642"/>
                  <a:pt x="0" y="780582"/>
                </a:cubicBezTo>
                <a:lnTo>
                  <a:pt x="0" y="74344"/>
                </a:lnTo>
                <a:cubicBezTo>
                  <a:pt x="0" y="33313"/>
                  <a:pt x="33313" y="0"/>
                  <a:pt x="74344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7" name="Text 35"/>
          <p:cNvSpPr/>
          <p:nvPr/>
        </p:nvSpPr>
        <p:spPr>
          <a:xfrm>
            <a:off x="6486293" y="4572000"/>
            <a:ext cx="5110976" cy="223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Открытость и доступность информации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6486293" y="4832195"/>
            <a:ext cx="5101683" cy="3717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24" dirty="0">
                <a:solidFill>
                  <a:srgbClr val="F7F7F7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Обязательное размещение информации о контрольных мероприятиях (ст. 13 № 248-ФЗ)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6198220" y="5659244"/>
            <a:ext cx="5612780" cy="1022195"/>
          </a:xfrm>
          <a:custGeom>
            <a:avLst/>
            <a:gdLst/>
            <a:ahLst/>
            <a:cxnLst/>
            <a:rect l="l" t="t" r="r" b="b"/>
            <a:pathLst>
              <a:path w="5612780" h="1022195">
                <a:moveTo>
                  <a:pt x="74344" y="0"/>
                </a:moveTo>
                <a:lnTo>
                  <a:pt x="5538436" y="0"/>
                </a:lnTo>
                <a:cubicBezTo>
                  <a:pt x="5579495" y="0"/>
                  <a:pt x="5612780" y="33285"/>
                  <a:pt x="5612780" y="74344"/>
                </a:cubicBezTo>
                <a:lnTo>
                  <a:pt x="5612780" y="947851"/>
                </a:lnTo>
                <a:cubicBezTo>
                  <a:pt x="5612780" y="988910"/>
                  <a:pt x="5579495" y="1022195"/>
                  <a:pt x="5538436" y="1022195"/>
                </a:cubicBezTo>
                <a:lnTo>
                  <a:pt x="74344" y="1022195"/>
                </a:lnTo>
                <a:cubicBezTo>
                  <a:pt x="33285" y="1022195"/>
                  <a:pt x="0" y="988910"/>
                  <a:pt x="0" y="947851"/>
                </a:cubicBezTo>
                <a:lnTo>
                  <a:pt x="0" y="74344"/>
                </a:lnTo>
                <a:cubicBezTo>
                  <a:pt x="0" y="33285"/>
                  <a:pt x="33285" y="0"/>
                  <a:pt x="74344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 w="25400">
            <a:solidFill>
              <a:srgbClr val="C57B57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40" name="Shape 38"/>
          <p:cNvSpPr/>
          <p:nvPr/>
        </p:nvSpPr>
        <p:spPr>
          <a:xfrm>
            <a:off x="6365488" y="6058829"/>
            <a:ext cx="195146" cy="223024"/>
          </a:xfrm>
          <a:custGeom>
            <a:avLst/>
            <a:gdLst/>
            <a:ahLst/>
            <a:cxnLst/>
            <a:rect l="l" t="t" r="r" b="b"/>
            <a:pathLst>
              <a:path w="195146" h="223024">
                <a:moveTo>
                  <a:pt x="55756" y="0"/>
                </a:moveTo>
                <a:cubicBezTo>
                  <a:pt x="63466" y="0"/>
                  <a:pt x="69695" y="6229"/>
                  <a:pt x="69695" y="13939"/>
                </a:cubicBezTo>
                <a:lnTo>
                  <a:pt x="69695" y="27878"/>
                </a:lnTo>
                <a:lnTo>
                  <a:pt x="125451" y="27878"/>
                </a:lnTo>
                <a:lnTo>
                  <a:pt x="125451" y="13939"/>
                </a:lnTo>
                <a:cubicBezTo>
                  <a:pt x="125451" y="6229"/>
                  <a:pt x="131680" y="0"/>
                  <a:pt x="139390" y="0"/>
                </a:cubicBezTo>
                <a:cubicBezTo>
                  <a:pt x="147100" y="0"/>
                  <a:pt x="153329" y="6229"/>
                  <a:pt x="153329" y="13939"/>
                </a:cubicBezTo>
                <a:lnTo>
                  <a:pt x="153329" y="27878"/>
                </a:lnTo>
                <a:lnTo>
                  <a:pt x="167268" y="27878"/>
                </a:lnTo>
                <a:cubicBezTo>
                  <a:pt x="182645" y="27878"/>
                  <a:pt x="195146" y="40380"/>
                  <a:pt x="195146" y="55756"/>
                </a:cubicBezTo>
                <a:lnTo>
                  <a:pt x="195146" y="181207"/>
                </a:lnTo>
                <a:cubicBezTo>
                  <a:pt x="195146" y="196584"/>
                  <a:pt x="182645" y="209085"/>
                  <a:pt x="167268" y="209085"/>
                </a:cubicBezTo>
                <a:lnTo>
                  <a:pt x="27878" y="209085"/>
                </a:lnTo>
                <a:cubicBezTo>
                  <a:pt x="12502" y="209085"/>
                  <a:pt x="0" y="196584"/>
                  <a:pt x="0" y="181207"/>
                </a:cubicBezTo>
                <a:lnTo>
                  <a:pt x="0" y="55756"/>
                </a:lnTo>
                <a:cubicBezTo>
                  <a:pt x="0" y="40380"/>
                  <a:pt x="12502" y="27878"/>
                  <a:pt x="27878" y="27878"/>
                </a:cubicBezTo>
                <a:lnTo>
                  <a:pt x="41817" y="27878"/>
                </a:lnTo>
                <a:lnTo>
                  <a:pt x="41817" y="13939"/>
                </a:lnTo>
                <a:cubicBezTo>
                  <a:pt x="41817" y="6229"/>
                  <a:pt x="48046" y="0"/>
                  <a:pt x="55756" y="0"/>
                </a:cubicBezTo>
                <a:close/>
                <a:moveTo>
                  <a:pt x="27878" y="104543"/>
                </a:moveTo>
                <a:lnTo>
                  <a:pt x="27878" y="118482"/>
                </a:lnTo>
                <a:cubicBezTo>
                  <a:pt x="27878" y="122315"/>
                  <a:pt x="31014" y="125451"/>
                  <a:pt x="34848" y="125451"/>
                </a:cubicBezTo>
                <a:lnTo>
                  <a:pt x="48787" y="125451"/>
                </a:lnTo>
                <a:cubicBezTo>
                  <a:pt x="52620" y="125451"/>
                  <a:pt x="55756" y="122315"/>
                  <a:pt x="55756" y="118482"/>
                </a:cubicBezTo>
                <a:lnTo>
                  <a:pt x="55756" y="104543"/>
                </a:lnTo>
                <a:cubicBezTo>
                  <a:pt x="55756" y="100709"/>
                  <a:pt x="52620" y="97573"/>
                  <a:pt x="48787" y="97573"/>
                </a:cubicBezTo>
                <a:lnTo>
                  <a:pt x="34848" y="97573"/>
                </a:lnTo>
                <a:cubicBezTo>
                  <a:pt x="31014" y="97573"/>
                  <a:pt x="27878" y="100709"/>
                  <a:pt x="27878" y="104543"/>
                </a:cubicBezTo>
                <a:close/>
                <a:moveTo>
                  <a:pt x="83634" y="104543"/>
                </a:moveTo>
                <a:lnTo>
                  <a:pt x="83634" y="118482"/>
                </a:lnTo>
                <a:cubicBezTo>
                  <a:pt x="83634" y="122315"/>
                  <a:pt x="86770" y="125451"/>
                  <a:pt x="90604" y="125451"/>
                </a:cubicBezTo>
                <a:lnTo>
                  <a:pt x="104543" y="125451"/>
                </a:lnTo>
                <a:cubicBezTo>
                  <a:pt x="108376" y="125451"/>
                  <a:pt x="111512" y="122315"/>
                  <a:pt x="111512" y="118482"/>
                </a:cubicBezTo>
                <a:lnTo>
                  <a:pt x="111512" y="104543"/>
                </a:lnTo>
                <a:cubicBezTo>
                  <a:pt x="111512" y="100709"/>
                  <a:pt x="108376" y="97573"/>
                  <a:pt x="104543" y="97573"/>
                </a:cubicBezTo>
                <a:lnTo>
                  <a:pt x="90604" y="97573"/>
                </a:lnTo>
                <a:cubicBezTo>
                  <a:pt x="86770" y="97573"/>
                  <a:pt x="83634" y="100709"/>
                  <a:pt x="83634" y="104543"/>
                </a:cubicBezTo>
                <a:close/>
                <a:moveTo>
                  <a:pt x="146360" y="97573"/>
                </a:moveTo>
                <a:cubicBezTo>
                  <a:pt x="142527" y="97573"/>
                  <a:pt x="139390" y="100709"/>
                  <a:pt x="139390" y="104543"/>
                </a:cubicBezTo>
                <a:lnTo>
                  <a:pt x="139390" y="118482"/>
                </a:lnTo>
                <a:cubicBezTo>
                  <a:pt x="139390" y="122315"/>
                  <a:pt x="142527" y="125451"/>
                  <a:pt x="146360" y="125451"/>
                </a:cubicBezTo>
                <a:lnTo>
                  <a:pt x="160299" y="125451"/>
                </a:lnTo>
                <a:cubicBezTo>
                  <a:pt x="164132" y="125451"/>
                  <a:pt x="167268" y="122315"/>
                  <a:pt x="167268" y="118482"/>
                </a:cubicBezTo>
                <a:lnTo>
                  <a:pt x="167268" y="104543"/>
                </a:lnTo>
                <a:cubicBezTo>
                  <a:pt x="167268" y="100709"/>
                  <a:pt x="164132" y="97573"/>
                  <a:pt x="160299" y="97573"/>
                </a:cubicBezTo>
                <a:lnTo>
                  <a:pt x="146360" y="97573"/>
                </a:lnTo>
                <a:close/>
                <a:moveTo>
                  <a:pt x="27878" y="160299"/>
                </a:moveTo>
                <a:lnTo>
                  <a:pt x="27878" y="174238"/>
                </a:lnTo>
                <a:cubicBezTo>
                  <a:pt x="27878" y="178071"/>
                  <a:pt x="31014" y="181207"/>
                  <a:pt x="34848" y="181207"/>
                </a:cubicBezTo>
                <a:lnTo>
                  <a:pt x="48787" y="181207"/>
                </a:lnTo>
                <a:cubicBezTo>
                  <a:pt x="52620" y="181207"/>
                  <a:pt x="55756" y="178071"/>
                  <a:pt x="55756" y="174238"/>
                </a:cubicBezTo>
                <a:lnTo>
                  <a:pt x="55756" y="160299"/>
                </a:lnTo>
                <a:cubicBezTo>
                  <a:pt x="55756" y="156466"/>
                  <a:pt x="52620" y="153329"/>
                  <a:pt x="48787" y="153329"/>
                </a:cubicBezTo>
                <a:lnTo>
                  <a:pt x="34848" y="153329"/>
                </a:lnTo>
                <a:cubicBezTo>
                  <a:pt x="31014" y="153329"/>
                  <a:pt x="27878" y="156466"/>
                  <a:pt x="27878" y="160299"/>
                </a:cubicBezTo>
                <a:close/>
                <a:moveTo>
                  <a:pt x="90604" y="153329"/>
                </a:moveTo>
                <a:cubicBezTo>
                  <a:pt x="86770" y="153329"/>
                  <a:pt x="83634" y="156466"/>
                  <a:pt x="83634" y="160299"/>
                </a:cubicBezTo>
                <a:lnTo>
                  <a:pt x="83634" y="174238"/>
                </a:lnTo>
                <a:cubicBezTo>
                  <a:pt x="83634" y="178071"/>
                  <a:pt x="86770" y="181207"/>
                  <a:pt x="90604" y="181207"/>
                </a:cubicBezTo>
                <a:lnTo>
                  <a:pt x="104543" y="181207"/>
                </a:lnTo>
                <a:cubicBezTo>
                  <a:pt x="108376" y="181207"/>
                  <a:pt x="111512" y="178071"/>
                  <a:pt x="111512" y="174238"/>
                </a:cubicBezTo>
                <a:lnTo>
                  <a:pt x="111512" y="160299"/>
                </a:lnTo>
                <a:cubicBezTo>
                  <a:pt x="111512" y="156466"/>
                  <a:pt x="108376" y="153329"/>
                  <a:pt x="104543" y="153329"/>
                </a:cubicBezTo>
                <a:lnTo>
                  <a:pt x="90604" y="153329"/>
                </a:lnTo>
                <a:close/>
                <a:moveTo>
                  <a:pt x="139390" y="160299"/>
                </a:moveTo>
                <a:lnTo>
                  <a:pt x="139390" y="174238"/>
                </a:lnTo>
                <a:cubicBezTo>
                  <a:pt x="139390" y="178071"/>
                  <a:pt x="142527" y="181207"/>
                  <a:pt x="146360" y="181207"/>
                </a:cubicBezTo>
                <a:lnTo>
                  <a:pt x="160299" y="181207"/>
                </a:lnTo>
                <a:cubicBezTo>
                  <a:pt x="164132" y="181207"/>
                  <a:pt x="167268" y="178071"/>
                  <a:pt x="167268" y="174238"/>
                </a:cubicBezTo>
                <a:lnTo>
                  <a:pt x="167268" y="160299"/>
                </a:lnTo>
                <a:cubicBezTo>
                  <a:pt x="167268" y="156466"/>
                  <a:pt x="164132" y="153329"/>
                  <a:pt x="160299" y="153329"/>
                </a:cubicBezTo>
                <a:lnTo>
                  <a:pt x="146360" y="153329"/>
                </a:lnTo>
                <a:cubicBezTo>
                  <a:pt x="142527" y="153329"/>
                  <a:pt x="139390" y="156466"/>
                  <a:pt x="139390" y="160299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1" name="Text 39"/>
          <p:cNvSpPr/>
          <p:nvPr/>
        </p:nvSpPr>
        <p:spPr>
          <a:xfrm>
            <a:off x="6683617" y="5817220"/>
            <a:ext cx="5055220" cy="2601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17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Срок вступления в силу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6683617" y="6077415"/>
            <a:ext cx="5045927" cy="4460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Запрет на продажу несовершеннолетним действует с </a:t>
            </a:r>
            <a:r>
              <a:rPr lang="en-US" sz="1171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01.03.2025</a:t>
            </a:r>
            <a:r>
              <a:rPr lang="en-US" sz="117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(ч. 1 ст. 3 ФЗ № 304-ФЗ)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476250" cy="419100"/>
          </a:xfrm>
          <a:custGeom>
            <a:avLst/>
            <a:gdLst/>
            <a:ahLst/>
            <a:cxnLst/>
            <a:rect l="l" t="t" r="r" b="b"/>
            <a:pathLst>
              <a:path w="476250" h="419100">
                <a:moveTo>
                  <a:pt x="57148" y="0"/>
                </a:moveTo>
                <a:lnTo>
                  <a:pt x="419102" y="0"/>
                </a:lnTo>
                <a:cubicBezTo>
                  <a:pt x="450664" y="0"/>
                  <a:pt x="476250" y="25586"/>
                  <a:pt x="476250" y="57148"/>
                </a:cubicBezTo>
                <a:lnTo>
                  <a:pt x="476250" y="361952"/>
                </a:lnTo>
                <a:cubicBezTo>
                  <a:pt x="476250" y="393514"/>
                  <a:pt x="450664" y="419100"/>
                  <a:pt x="419102" y="419100"/>
                </a:cubicBezTo>
                <a:lnTo>
                  <a:pt x="57148" y="419100"/>
                </a:lnTo>
                <a:cubicBezTo>
                  <a:pt x="25586" y="419100"/>
                  <a:pt x="0" y="393514"/>
                  <a:pt x="0" y="361952"/>
                </a:cubicBezTo>
                <a:lnTo>
                  <a:pt x="0" y="57148"/>
                </a:lnTo>
                <a:cubicBezTo>
                  <a:pt x="0" y="25586"/>
                  <a:pt x="25586" y="0"/>
                  <a:pt x="57148" y="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" name="Text 1"/>
          <p:cNvSpPr/>
          <p:nvPr/>
        </p:nvSpPr>
        <p:spPr>
          <a:xfrm>
            <a:off x="533400" y="485775"/>
            <a:ext cx="256431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02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1008906" y="400050"/>
            <a:ext cx="8982075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Что относится к тонизирующим и энергетическим напиткам?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00050" y="952500"/>
            <a:ext cx="6162675" cy="2362200"/>
          </a:xfrm>
          <a:custGeom>
            <a:avLst/>
            <a:gdLst/>
            <a:ahLst/>
            <a:cxnLst/>
            <a:rect l="l" t="t" r="r" b="b"/>
            <a:pathLst>
              <a:path w="6162675" h="2362200">
                <a:moveTo>
                  <a:pt x="38100" y="0"/>
                </a:moveTo>
                <a:lnTo>
                  <a:pt x="6086470" y="0"/>
                </a:lnTo>
                <a:cubicBezTo>
                  <a:pt x="6128529" y="0"/>
                  <a:pt x="6162675" y="34146"/>
                  <a:pt x="6162675" y="76205"/>
                </a:cubicBezTo>
                <a:lnTo>
                  <a:pt x="6162675" y="2285995"/>
                </a:lnTo>
                <a:cubicBezTo>
                  <a:pt x="6162675" y="2328082"/>
                  <a:pt x="6128557" y="2362200"/>
                  <a:pt x="6086470" y="2362200"/>
                </a:cubicBezTo>
                <a:lnTo>
                  <a:pt x="38100" y="2362200"/>
                </a:lnTo>
                <a:cubicBezTo>
                  <a:pt x="17072" y="2362200"/>
                  <a:pt x="0" y="2345128"/>
                  <a:pt x="0" y="2324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6" name="Shape 4"/>
          <p:cNvSpPr/>
          <p:nvPr/>
        </p:nvSpPr>
        <p:spPr>
          <a:xfrm>
            <a:off x="400050" y="952500"/>
            <a:ext cx="38100" cy="2362200"/>
          </a:xfrm>
          <a:custGeom>
            <a:avLst/>
            <a:gdLst/>
            <a:ahLst/>
            <a:cxnLst/>
            <a:rect l="l" t="t" r="r" b="b"/>
            <a:pathLst>
              <a:path w="38100" h="2362200">
                <a:moveTo>
                  <a:pt x="38100" y="0"/>
                </a:moveTo>
                <a:lnTo>
                  <a:pt x="38100" y="0"/>
                </a:lnTo>
                <a:lnTo>
                  <a:pt x="38100" y="2362200"/>
                </a:lnTo>
                <a:lnTo>
                  <a:pt x="38100" y="2362200"/>
                </a:lnTo>
                <a:cubicBezTo>
                  <a:pt x="17072" y="2362200"/>
                  <a:pt x="0" y="2345128"/>
                  <a:pt x="0" y="2324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7" name="Shape 5"/>
          <p:cNvSpPr/>
          <p:nvPr/>
        </p:nvSpPr>
        <p:spPr>
          <a:xfrm>
            <a:off x="652463" y="1181100"/>
            <a:ext cx="200025" cy="228600"/>
          </a:xfrm>
          <a:custGeom>
            <a:avLst/>
            <a:gdLst/>
            <a:ahLst/>
            <a:cxnLst/>
            <a:rect l="l" t="t" r="r" b="b"/>
            <a:pathLst>
              <a:path w="200025" h="228600">
                <a:moveTo>
                  <a:pt x="128588" y="0"/>
                </a:moveTo>
                <a:lnTo>
                  <a:pt x="57150" y="0"/>
                </a:lnTo>
                <a:cubicBezTo>
                  <a:pt x="49247" y="0"/>
                  <a:pt x="42863" y="6385"/>
                  <a:pt x="42863" y="14288"/>
                </a:cubicBezTo>
                <a:cubicBezTo>
                  <a:pt x="42863" y="22190"/>
                  <a:pt x="49247" y="28575"/>
                  <a:pt x="57150" y="28575"/>
                </a:cubicBezTo>
                <a:lnTo>
                  <a:pt x="57150" y="96217"/>
                </a:lnTo>
                <a:lnTo>
                  <a:pt x="3349" y="190336"/>
                </a:lnTo>
                <a:cubicBezTo>
                  <a:pt x="1161" y="194221"/>
                  <a:pt x="0" y="198552"/>
                  <a:pt x="0" y="203016"/>
                </a:cubicBezTo>
                <a:cubicBezTo>
                  <a:pt x="0" y="217170"/>
                  <a:pt x="11430" y="228600"/>
                  <a:pt x="25584" y="228600"/>
                </a:cubicBezTo>
                <a:lnTo>
                  <a:pt x="174441" y="228600"/>
                </a:lnTo>
                <a:cubicBezTo>
                  <a:pt x="188550" y="228600"/>
                  <a:pt x="200025" y="217170"/>
                  <a:pt x="200025" y="203016"/>
                </a:cubicBezTo>
                <a:cubicBezTo>
                  <a:pt x="200025" y="198552"/>
                  <a:pt x="198864" y="194176"/>
                  <a:pt x="196676" y="190336"/>
                </a:cubicBezTo>
                <a:lnTo>
                  <a:pt x="142875" y="96217"/>
                </a:lnTo>
                <a:lnTo>
                  <a:pt x="142875" y="28575"/>
                </a:lnTo>
                <a:cubicBezTo>
                  <a:pt x="150778" y="28575"/>
                  <a:pt x="157163" y="22190"/>
                  <a:pt x="157163" y="14288"/>
                </a:cubicBezTo>
                <a:cubicBezTo>
                  <a:pt x="157163" y="6385"/>
                  <a:pt x="150778" y="0"/>
                  <a:pt x="142875" y="0"/>
                </a:cubicBezTo>
                <a:lnTo>
                  <a:pt x="128588" y="0"/>
                </a:lnTo>
                <a:close/>
                <a:moveTo>
                  <a:pt x="85725" y="96217"/>
                </a:moveTo>
                <a:lnTo>
                  <a:pt x="85725" y="28575"/>
                </a:lnTo>
                <a:lnTo>
                  <a:pt x="114300" y="28575"/>
                </a:lnTo>
                <a:lnTo>
                  <a:pt x="114300" y="96217"/>
                </a:lnTo>
                <a:cubicBezTo>
                  <a:pt x="114300" y="101173"/>
                  <a:pt x="115595" y="106085"/>
                  <a:pt x="118050" y="110416"/>
                </a:cubicBezTo>
                <a:lnTo>
                  <a:pt x="136624" y="142875"/>
                </a:lnTo>
                <a:lnTo>
                  <a:pt x="63401" y="142875"/>
                </a:lnTo>
                <a:lnTo>
                  <a:pt x="81975" y="110416"/>
                </a:lnTo>
                <a:cubicBezTo>
                  <a:pt x="84430" y="106085"/>
                  <a:pt x="85725" y="101218"/>
                  <a:pt x="85725" y="96217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8" name="Text 6"/>
          <p:cNvSpPr/>
          <p:nvPr/>
        </p:nvSpPr>
        <p:spPr>
          <a:xfrm>
            <a:off x="1009650" y="1143000"/>
            <a:ext cx="23050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Определение по закону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09600" y="1562100"/>
            <a:ext cx="5838825" cy="990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Тонизирующий напиток</a:t>
            </a: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— это безалкогольный или слабоалкогольный напиток, содержащий </a:t>
            </a:r>
            <a:r>
              <a:rPr lang="en-US" sz="1200" dirty="0">
                <a:solidFill>
                  <a:srgbClr val="C57B57"/>
                </a:solidFill>
                <a:highlight>
                  <a:srgbClr val="C57B57">
                    <a:alpha val="20000"/>
                  </a:srgbClr>
                </a:highlight>
                <a:latin typeface="MiSans" pitchFamily="34" charset="0"/>
                <a:ea typeface="MiSans" pitchFamily="34" charset="-122"/>
                <a:cs typeface="MiSans" pitchFamily="34" charset="-120"/>
              </a:rPr>
              <a:t>тонизирующие вещества (компоненты) </a:t>
            </a: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, в том числе растительного происхождения, в количестве, достаточном для обеспечения тонизирующего эффекта на организм человека.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609600" y="2667000"/>
            <a:ext cx="5762625" cy="457200"/>
          </a:xfrm>
          <a:custGeom>
            <a:avLst/>
            <a:gdLst/>
            <a:ahLst/>
            <a:cxnLst/>
            <a:rect l="l" t="t" r="r" b="b"/>
            <a:pathLst>
              <a:path w="5762625" h="457200">
                <a:moveTo>
                  <a:pt x="76202" y="0"/>
                </a:moveTo>
                <a:lnTo>
                  <a:pt x="5686423" y="0"/>
                </a:lnTo>
                <a:cubicBezTo>
                  <a:pt x="5728508" y="0"/>
                  <a:pt x="5762625" y="34117"/>
                  <a:pt x="5762625" y="76202"/>
                </a:cubicBezTo>
                <a:lnTo>
                  <a:pt x="5762625" y="380998"/>
                </a:lnTo>
                <a:cubicBezTo>
                  <a:pt x="5762625" y="423083"/>
                  <a:pt x="5728508" y="457200"/>
                  <a:pt x="5686423" y="457200"/>
                </a:cubicBezTo>
                <a:lnTo>
                  <a:pt x="76202" y="457200"/>
                </a:lnTo>
                <a:cubicBezTo>
                  <a:pt x="34145" y="457200"/>
                  <a:pt x="0" y="423055"/>
                  <a:pt x="0" y="3809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1" name="Text 9"/>
          <p:cNvSpPr/>
          <p:nvPr/>
        </p:nvSpPr>
        <p:spPr>
          <a:xfrm>
            <a:off x="723900" y="2781300"/>
            <a:ext cx="56102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Источник:</a:t>
            </a: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Федеральный закон от 08.08.2024 № 304-ФЗ, ст. 1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00050" y="3467100"/>
            <a:ext cx="6162675" cy="2647950"/>
          </a:xfrm>
          <a:custGeom>
            <a:avLst/>
            <a:gdLst/>
            <a:ahLst/>
            <a:cxnLst/>
            <a:rect l="l" t="t" r="r" b="b"/>
            <a:pathLst>
              <a:path w="6162675" h="2647950">
                <a:moveTo>
                  <a:pt x="38100" y="0"/>
                </a:moveTo>
                <a:lnTo>
                  <a:pt x="6086467" y="0"/>
                </a:lnTo>
                <a:cubicBezTo>
                  <a:pt x="6128527" y="0"/>
                  <a:pt x="6162675" y="34148"/>
                  <a:pt x="6162675" y="76208"/>
                </a:cubicBezTo>
                <a:lnTo>
                  <a:pt x="6162675" y="2571742"/>
                </a:lnTo>
                <a:cubicBezTo>
                  <a:pt x="6162675" y="2613831"/>
                  <a:pt x="6128556" y="2647950"/>
                  <a:pt x="6086467" y="2647950"/>
                </a:cubicBezTo>
                <a:lnTo>
                  <a:pt x="38100" y="2647950"/>
                </a:lnTo>
                <a:cubicBezTo>
                  <a:pt x="17072" y="2647950"/>
                  <a:pt x="0" y="2630878"/>
                  <a:pt x="0" y="260985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3" name="Shape 11"/>
          <p:cNvSpPr/>
          <p:nvPr/>
        </p:nvSpPr>
        <p:spPr>
          <a:xfrm>
            <a:off x="400050" y="3467100"/>
            <a:ext cx="38100" cy="2647950"/>
          </a:xfrm>
          <a:custGeom>
            <a:avLst/>
            <a:gdLst/>
            <a:ahLst/>
            <a:cxnLst/>
            <a:rect l="l" t="t" r="r" b="b"/>
            <a:pathLst>
              <a:path w="38100" h="2647950">
                <a:moveTo>
                  <a:pt x="38100" y="0"/>
                </a:moveTo>
                <a:lnTo>
                  <a:pt x="38100" y="0"/>
                </a:lnTo>
                <a:lnTo>
                  <a:pt x="38100" y="2647950"/>
                </a:lnTo>
                <a:lnTo>
                  <a:pt x="38100" y="2647950"/>
                </a:lnTo>
                <a:cubicBezTo>
                  <a:pt x="17072" y="2647950"/>
                  <a:pt x="0" y="2630878"/>
                  <a:pt x="0" y="260985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4" name="Shape 12"/>
          <p:cNvSpPr/>
          <p:nvPr/>
        </p:nvSpPr>
        <p:spPr>
          <a:xfrm>
            <a:off x="638175" y="36957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63949" y="184175"/>
                </a:moveTo>
                <a:lnTo>
                  <a:pt x="44425" y="64651"/>
                </a:lnTo>
                <a:cubicBezTo>
                  <a:pt x="34424" y="78671"/>
                  <a:pt x="28575" y="95816"/>
                  <a:pt x="28575" y="114300"/>
                </a:cubicBezTo>
                <a:cubicBezTo>
                  <a:pt x="28575" y="161627"/>
                  <a:pt x="66973" y="200025"/>
                  <a:pt x="114300" y="200025"/>
                </a:cubicBezTo>
                <a:cubicBezTo>
                  <a:pt x="132829" y="200025"/>
                  <a:pt x="149974" y="194176"/>
                  <a:pt x="163949" y="184175"/>
                </a:cubicBezTo>
                <a:close/>
                <a:moveTo>
                  <a:pt x="184175" y="163949"/>
                </a:moveTo>
                <a:cubicBezTo>
                  <a:pt x="194176" y="149929"/>
                  <a:pt x="200025" y="132784"/>
                  <a:pt x="200025" y="114300"/>
                </a:cubicBezTo>
                <a:cubicBezTo>
                  <a:pt x="200025" y="66973"/>
                  <a:pt x="161627" y="28575"/>
                  <a:pt x="114300" y="28575"/>
                </a:cubicBezTo>
                <a:cubicBezTo>
                  <a:pt x="95771" y="28575"/>
                  <a:pt x="78626" y="34424"/>
                  <a:pt x="64651" y="44425"/>
                </a:cubicBezTo>
                <a:lnTo>
                  <a:pt x="184175" y="163949"/>
                </a:lnTo>
                <a:close/>
                <a:moveTo>
                  <a:pt x="0" y="114300"/>
                </a:moveTo>
                <a:cubicBezTo>
                  <a:pt x="0" y="51216"/>
                  <a:pt x="51216" y="0"/>
                  <a:pt x="114300" y="0"/>
                </a:cubicBezTo>
                <a:cubicBezTo>
                  <a:pt x="177384" y="0"/>
                  <a:pt x="228600" y="51216"/>
                  <a:pt x="228600" y="114300"/>
                </a:cubicBezTo>
                <a:cubicBezTo>
                  <a:pt x="228600" y="177384"/>
                  <a:pt x="177384" y="228600"/>
                  <a:pt x="114300" y="228600"/>
                </a:cubicBezTo>
                <a:cubicBezTo>
                  <a:pt x="51216" y="228600"/>
                  <a:pt x="0" y="177384"/>
                  <a:pt x="0" y="11430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5" name="Text 13"/>
          <p:cNvSpPr/>
          <p:nvPr/>
        </p:nvSpPr>
        <p:spPr>
          <a:xfrm>
            <a:off x="1009650" y="3657600"/>
            <a:ext cx="28098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Исключения из определения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09600" y="4076700"/>
            <a:ext cx="5838825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 тонизирующим напиткам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09600" y="4438650"/>
            <a:ext cx="5762625" cy="1485900"/>
          </a:xfrm>
          <a:custGeom>
            <a:avLst/>
            <a:gdLst/>
            <a:ahLst/>
            <a:cxnLst/>
            <a:rect l="l" t="t" r="r" b="b"/>
            <a:pathLst>
              <a:path w="5762625" h="1485900">
                <a:moveTo>
                  <a:pt x="76197" y="0"/>
                </a:moveTo>
                <a:lnTo>
                  <a:pt x="5686428" y="0"/>
                </a:lnTo>
                <a:cubicBezTo>
                  <a:pt x="5728510" y="0"/>
                  <a:pt x="5762625" y="34115"/>
                  <a:pt x="5762625" y="76197"/>
                </a:cubicBezTo>
                <a:lnTo>
                  <a:pt x="5762625" y="1409703"/>
                </a:lnTo>
                <a:cubicBezTo>
                  <a:pt x="5762625" y="1451785"/>
                  <a:pt x="5728510" y="1485900"/>
                  <a:pt x="5686428" y="1485900"/>
                </a:cubicBezTo>
                <a:lnTo>
                  <a:pt x="76197" y="1485900"/>
                </a:lnTo>
                <a:cubicBezTo>
                  <a:pt x="34115" y="1485900"/>
                  <a:pt x="0" y="1451785"/>
                  <a:pt x="0" y="1409703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A99985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8" name="Text 16"/>
          <p:cNvSpPr/>
          <p:nvPr/>
        </p:nvSpPr>
        <p:spPr>
          <a:xfrm>
            <a:off x="762000" y="4591050"/>
            <a:ext cx="55435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Не относятся: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771525" y="4972050"/>
            <a:ext cx="171450" cy="152400"/>
          </a:xfrm>
          <a:custGeom>
            <a:avLst/>
            <a:gdLst/>
            <a:ahLst/>
            <a:cxnLst/>
            <a:rect l="l" t="t" r="r" b="b"/>
            <a:pathLst>
              <a:path w="171450" h="152400">
                <a:moveTo>
                  <a:pt x="45244" y="-4762"/>
                </a:moveTo>
                <a:cubicBezTo>
                  <a:pt x="41285" y="-4762"/>
                  <a:pt x="38100" y="-1578"/>
                  <a:pt x="38100" y="2381"/>
                </a:cubicBezTo>
                <a:cubicBezTo>
                  <a:pt x="38100" y="13960"/>
                  <a:pt x="45065" y="20062"/>
                  <a:pt x="49738" y="24140"/>
                </a:cubicBezTo>
                <a:lnTo>
                  <a:pt x="50066" y="24438"/>
                </a:lnTo>
                <a:cubicBezTo>
                  <a:pt x="54918" y="28694"/>
                  <a:pt x="57150" y="30926"/>
                  <a:pt x="57150" y="35719"/>
                </a:cubicBezTo>
                <a:cubicBezTo>
                  <a:pt x="57150" y="39678"/>
                  <a:pt x="60335" y="42863"/>
                  <a:pt x="64294" y="42863"/>
                </a:cubicBezTo>
                <a:cubicBezTo>
                  <a:pt x="68253" y="42863"/>
                  <a:pt x="71438" y="39678"/>
                  <a:pt x="71438" y="35719"/>
                </a:cubicBezTo>
                <a:cubicBezTo>
                  <a:pt x="71438" y="24140"/>
                  <a:pt x="64472" y="18038"/>
                  <a:pt x="59799" y="13960"/>
                </a:cubicBezTo>
                <a:lnTo>
                  <a:pt x="59472" y="13662"/>
                </a:lnTo>
                <a:cubicBezTo>
                  <a:pt x="54620" y="9436"/>
                  <a:pt x="52388" y="7174"/>
                  <a:pt x="52388" y="2381"/>
                </a:cubicBezTo>
                <a:cubicBezTo>
                  <a:pt x="52388" y="-1578"/>
                  <a:pt x="49203" y="-4762"/>
                  <a:pt x="45244" y="-4762"/>
                </a:cubicBezTo>
                <a:close/>
                <a:moveTo>
                  <a:pt x="28575" y="57150"/>
                </a:moveTo>
                <a:cubicBezTo>
                  <a:pt x="23306" y="57150"/>
                  <a:pt x="19050" y="61406"/>
                  <a:pt x="19050" y="66675"/>
                </a:cubicBezTo>
                <a:lnTo>
                  <a:pt x="19050" y="123825"/>
                </a:lnTo>
                <a:cubicBezTo>
                  <a:pt x="19050" y="139601"/>
                  <a:pt x="31849" y="152400"/>
                  <a:pt x="47625" y="152400"/>
                </a:cubicBezTo>
                <a:lnTo>
                  <a:pt x="104775" y="152400"/>
                </a:lnTo>
                <a:cubicBezTo>
                  <a:pt x="117217" y="152400"/>
                  <a:pt x="127814" y="144453"/>
                  <a:pt x="131713" y="133350"/>
                </a:cubicBezTo>
                <a:lnTo>
                  <a:pt x="133350" y="133350"/>
                </a:lnTo>
                <a:cubicBezTo>
                  <a:pt x="154394" y="133350"/>
                  <a:pt x="171450" y="116294"/>
                  <a:pt x="171450" y="95250"/>
                </a:cubicBezTo>
                <a:cubicBezTo>
                  <a:pt x="171450" y="74206"/>
                  <a:pt x="154394" y="57150"/>
                  <a:pt x="133350" y="57150"/>
                </a:cubicBezTo>
                <a:lnTo>
                  <a:pt x="28575" y="57150"/>
                </a:lnTo>
                <a:close/>
                <a:moveTo>
                  <a:pt x="133350" y="114300"/>
                </a:moveTo>
                <a:lnTo>
                  <a:pt x="133350" y="76200"/>
                </a:lnTo>
                <a:cubicBezTo>
                  <a:pt x="143857" y="76200"/>
                  <a:pt x="152400" y="84743"/>
                  <a:pt x="152400" y="95250"/>
                </a:cubicBezTo>
                <a:cubicBezTo>
                  <a:pt x="152400" y="105757"/>
                  <a:pt x="143857" y="114300"/>
                  <a:pt x="133350" y="114300"/>
                </a:cubicBezTo>
                <a:close/>
                <a:moveTo>
                  <a:pt x="85725" y="2381"/>
                </a:moveTo>
                <a:cubicBezTo>
                  <a:pt x="85725" y="-1578"/>
                  <a:pt x="82540" y="-4762"/>
                  <a:pt x="78581" y="-4762"/>
                </a:cubicBezTo>
                <a:cubicBezTo>
                  <a:pt x="74622" y="-4762"/>
                  <a:pt x="71438" y="-1578"/>
                  <a:pt x="71438" y="2381"/>
                </a:cubicBezTo>
                <a:cubicBezTo>
                  <a:pt x="71438" y="13960"/>
                  <a:pt x="78403" y="20062"/>
                  <a:pt x="83076" y="24140"/>
                </a:cubicBezTo>
                <a:lnTo>
                  <a:pt x="83403" y="24438"/>
                </a:lnTo>
                <a:cubicBezTo>
                  <a:pt x="88255" y="28694"/>
                  <a:pt x="90488" y="30926"/>
                  <a:pt x="90488" y="35719"/>
                </a:cubicBezTo>
                <a:cubicBezTo>
                  <a:pt x="90488" y="39678"/>
                  <a:pt x="93672" y="42863"/>
                  <a:pt x="97631" y="42863"/>
                </a:cubicBezTo>
                <a:cubicBezTo>
                  <a:pt x="101590" y="42863"/>
                  <a:pt x="104775" y="39678"/>
                  <a:pt x="104775" y="35719"/>
                </a:cubicBezTo>
                <a:cubicBezTo>
                  <a:pt x="104775" y="24140"/>
                  <a:pt x="97810" y="18038"/>
                  <a:pt x="93137" y="13960"/>
                </a:cubicBezTo>
                <a:lnTo>
                  <a:pt x="92809" y="13662"/>
                </a:lnTo>
                <a:cubicBezTo>
                  <a:pt x="87957" y="9436"/>
                  <a:pt x="85725" y="7174"/>
                  <a:pt x="85725" y="2381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0" name="Text 18"/>
          <p:cNvSpPr/>
          <p:nvPr/>
        </p:nvSpPr>
        <p:spPr>
          <a:xfrm>
            <a:off x="1028700" y="4943475"/>
            <a:ext cx="348704" cy="2095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Чай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771525" y="5276850"/>
            <a:ext cx="171450" cy="152400"/>
          </a:xfrm>
          <a:custGeom>
            <a:avLst/>
            <a:gdLst/>
            <a:ahLst/>
            <a:cxnLst/>
            <a:rect l="l" t="t" r="r" b="b"/>
            <a:pathLst>
              <a:path w="171450" h="152400">
                <a:moveTo>
                  <a:pt x="19050" y="19050"/>
                </a:moveTo>
                <a:cubicBezTo>
                  <a:pt x="19050" y="13781"/>
                  <a:pt x="23306" y="9525"/>
                  <a:pt x="28575" y="9525"/>
                </a:cubicBezTo>
                <a:lnTo>
                  <a:pt x="133350" y="9525"/>
                </a:lnTo>
                <a:cubicBezTo>
                  <a:pt x="154394" y="9525"/>
                  <a:pt x="171450" y="26581"/>
                  <a:pt x="171450" y="47625"/>
                </a:cubicBezTo>
                <a:cubicBezTo>
                  <a:pt x="171450" y="68669"/>
                  <a:pt x="154394" y="85725"/>
                  <a:pt x="133350" y="85725"/>
                </a:cubicBezTo>
                <a:cubicBezTo>
                  <a:pt x="133350" y="101501"/>
                  <a:pt x="120551" y="114300"/>
                  <a:pt x="104775" y="114300"/>
                </a:cubicBezTo>
                <a:lnTo>
                  <a:pt x="47625" y="114300"/>
                </a:lnTo>
                <a:cubicBezTo>
                  <a:pt x="31849" y="114300"/>
                  <a:pt x="19050" y="101501"/>
                  <a:pt x="19050" y="85725"/>
                </a:cubicBezTo>
                <a:lnTo>
                  <a:pt x="19050" y="19050"/>
                </a:lnTo>
                <a:close/>
                <a:moveTo>
                  <a:pt x="152400" y="47625"/>
                </a:moveTo>
                <a:cubicBezTo>
                  <a:pt x="152400" y="37118"/>
                  <a:pt x="143857" y="28575"/>
                  <a:pt x="133350" y="28575"/>
                </a:cubicBezTo>
                <a:lnTo>
                  <a:pt x="133350" y="66675"/>
                </a:lnTo>
                <a:cubicBezTo>
                  <a:pt x="143857" y="66675"/>
                  <a:pt x="152400" y="58132"/>
                  <a:pt x="152400" y="47625"/>
                </a:cubicBezTo>
                <a:close/>
                <a:moveTo>
                  <a:pt x="19050" y="133350"/>
                </a:moveTo>
                <a:lnTo>
                  <a:pt x="133350" y="133350"/>
                </a:lnTo>
                <a:cubicBezTo>
                  <a:pt x="138619" y="133350"/>
                  <a:pt x="142875" y="137606"/>
                  <a:pt x="142875" y="142875"/>
                </a:cubicBezTo>
                <a:cubicBezTo>
                  <a:pt x="142875" y="148144"/>
                  <a:pt x="138619" y="152400"/>
                  <a:pt x="133350" y="152400"/>
                </a:cubicBezTo>
                <a:lnTo>
                  <a:pt x="19050" y="152400"/>
                </a:lnTo>
                <a:cubicBezTo>
                  <a:pt x="13781" y="152400"/>
                  <a:pt x="9525" y="148144"/>
                  <a:pt x="9525" y="142875"/>
                </a:cubicBezTo>
                <a:cubicBezTo>
                  <a:pt x="9525" y="137606"/>
                  <a:pt x="13781" y="133350"/>
                  <a:pt x="19050" y="13335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2" name="Text 20"/>
          <p:cNvSpPr/>
          <p:nvPr/>
        </p:nvSpPr>
        <p:spPr>
          <a:xfrm>
            <a:off x="1028700" y="5248275"/>
            <a:ext cx="452289" cy="2095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Кофе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790575" y="5581650"/>
            <a:ext cx="133350" cy="152400"/>
          </a:xfrm>
          <a:custGeom>
            <a:avLst/>
            <a:gdLst/>
            <a:ahLst/>
            <a:cxnLst/>
            <a:rect l="l" t="t" r="r" b="b"/>
            <a:pathLst>
              <a:path w="133350" h="152400">
                <a:moveTo>
                  <a:pt x="9525" y="9525"/>
                </a:moveTo>
                <a:cubicBezTo>
                  <a:pt x="4256" y="9525"/>
                  <a:pt x="0" y="13781"/>
                  <a:pt x="0" y="19050"/>
                </a:cubicBezTo>
                <a:lnTo>
                  <a:pt x="0" y="104775"/>
                </a:lnTo>
                <a:cubicBezTo>
                  <a:pt x="0" y="125819"/>
                  <a:pt x="17056" y="142875"/>
                  <a:pt x="38100" y="142875"/>
                </a:cubicBezTo>
                <a:lnTo>
                  <a:pt x="95250" y="142875"/>
                </a:lnTo>
                <a:cubicBezTo>
                  <a:pt x="116294" y="142875"/>
                  <a:pt x="133350" y="125819"/>
                  <a:pt x="133350" y="104775"/>
                </a:cubicBezTo>
                <a:lnTo>
                  <a:pt x="133350" y="19050"/>
                </a:lnTo>
                <a:cubicBezTo>
                  <a:pt x="133350" y="13781"/>
                  <a:pt x="129094" y="9525"/>
                  <a:pt x="123825" y="9525"/>
                </a:cubicBezTo>
                <a:lnTo>
                  <a:pt x="9525" y="9525"/>
                </a:lnTo>
                <a:close/>
                <a:moveTo>
                  <a:pt x="19050" y="76200"/>
                </a:moveTo>
                <a:lnTo>
                  <a:pt x="19050" y="28575"/>
                </a:lnTo>
                <a:lnTo>
                  <a:pt x="114300" y="28575"/>
                </a:lnTo>
                <a:lnTo>
                  <a:pt x="114300" y="76200"/>
                </a:lnTo>
                <a:lnTo>
                  <a:pt x="19050" y="76200"/>
                </a:ln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4" name="Text 22"/>
          <p:cNvSpPr/>
          <p:nvPr/>
        </p:nvSpPr>
        <p:spPr>
          <a:xfrm>
            <a:off x="1028700" y="5553075"/>
            <a:ext cx="1656308" cy="2095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Напитки на их основе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753225" y="952500"/>
            <a:ext cx="5057775" cy="4229100"/>
          </a:xfrm>
          <a:custGeom>
            <a:avLst/>
            <a:gdLst/>
            <a:ahLst/>
            <a:cxnLst/>
            <a:rect l="l" t="t" r="r" b="b"/>
            <a:pathLst>
              <a:path w="5057775" h="4229100">
                <a:moveTo>
                  <a:pt x="76208" y="0"/>
                </a:moveTo>
                <a:lnTo>
                  <a:pt x="4981567" y="0"/>
                </a:lnTo>
                <a:cubicBezTo>
                  <a:pt x="5023655" y="0"/>
                  <a:pt x="5057775" y="34120"/>
                  <a:pt x="5057775" y="76208"/>
                </a:cubicBezTo>
                <a:lnTo>
                  <a:pt x="5057775" y="4152892"/>
                </a:lnTo>
                <a:cubicBezTo>
                  <a:pt x="5057775" y="4194980"/>
                  <a:pt x="5023655" y="4229100"/>
                  <a:pt x="4981567" y="4229100"/>
                </a:cubicBezTo>
                <a:lnTo>
                  <a:pt x="76208" y="4229100"/>
                </a:lnTo>
                <a:cubicBezTo>
                  <a:pt x="34120" y="4229100"/>
                  <a:pt x="0" y="4194980"/>
                  <a:pt x="0" y="4152892"/>
                </a:cubicBezTo>
                <a:lnTo>
                  <a:pt x="0" y="76208"/>
                </a:lnTo>
                <a:cubicBezTo>
                  <a:pt x="0" y="34148"/>
                  <a:pt x="34148" y="0"/>
                  <a:pt x="76208" y="0"/>
                </a:cubicBezTo>
                <a:close/>
              </a:path>
            </a:pathLst>
          </a:custGeom>
          <a:solidFill>
            <a:srgbClr val="3D5A6C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26" name="Shape 24"/>
          <p:cNvSpPr/>
          <p:nvPr/>
        </p:nvSpPr>
        <p:spPr>
          <a:xfrm>
            <a:off x="6981825" y="1152525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191207" y="5246"/>
                </a:moveTo>
                <a:cubicBezTo>
                  <a:pt x="184231" y="-1730"/>
                  <a:pt x="172901" y="-1730"/>
                  <a:pt x="165925" y="5246"/>
                </a:cubicBezTo>
                <a:cubicBezTo>
                  <a:pt x="158948" y="12223"/>
                  <a:pt x="158948" y="23552"/>
                  <a:pt x="165925" y="30528"/>
                </a:cubicBezTo>
                <a:lnTo>
                  <a:pt x="171171" y="35719"/>
                </a:lnTo>
                <a:lnTo>
                  <a:pt x="15683" y="191207"/>
                </a:lnTo>
                <a:cubicBezTo>
                  <a:pt x="5637" y="201253"/>
                  <a:pt x="0" y="214871"/>
                  <a:pt x="0" y="229102"/>
                </a:cubicBezTo>
                <a:lnTo>
                  <a:pt x="0" y="232172"/>
                </a:lnTo>
                <a:cubicBezTo>
                  <a:pt x="0" y="261751"/>
                  <a:pt x="23999" y="285750"/>
                  <a:pt x="53578" y="285750"/>
                </a:cubicBezTo>
                <a:lnTo>
                  <a:pt x="56648" y="285750"/>
                </a:lnTo>
                <a:cubicBezTo>
                  <a:pt x="70879" y="285750"/>
                  <a:pt x="84497" y="280113"/>
                  <a:pt x="94543" y="270067"/>
                </a:cubicBezTo>
                <a:lnTo>
                  <a:pt x="250031" y="114579"/>
                </a:lnTo>
                <a:lnTo>
                  <a:pt x="255277" y="119825"/>
                </a:lnTo>
                <a:cubicBezTo>
                  <a:pt x="262254" y="126802"/>
                  <a:pt x="273583" y="126802"/>
                  <a:pt x="280560" y="119825"/>
                </a:cubicBezTo>
                <a:cubicBezTo>
                  <a:pt x="287536" y="112849"/>
                  <a:pt x="287536" y="101519"/>
                  <a:pt x="280560" y="94543"/>
                </a:cubicBezTo>
                <a:lnTo>
                  <a:pt x="191263" y="5246"/>
                </a:lnTo>
                <a:close/>
                <a:moveTo>
                  <a:pt x="114579" y="142875"/>
                </a:moveTo>
                <a:lnTo>
                  <a:pt x="196453" y="61001"/>
                </a:lnTo>
                <a:lnTo>
                  <a:pt x="224749" y="89297"/>
                </a:lnTo>
                <a:lnTo>
                  <a:pt x="171171" y="142875"/>
                </a:lnTo>
                <a:lnTo>
                  <a:pt x="114523" y="142875"/>
                </a:ln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7" name="Text 25"/>
          <p:cNvSpPr/>
          <p:nvPr/>
        </p:nvSpPr>
        <p:spPr>
          <a:xfrm>
            <a:off x="7415213" y="1143000"/>
            <a:ext cx="2781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Тонизирующие компоненты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6943725" y="16002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9" name="Shape 27"/>
          <p:cNvSpPr/>
          <p:nvPr/>
        </p:nvSpPr>
        <p:spPr>
          <a:xfrm>
            <a:off x="7970044" y="17145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228600" y="14288"/>
                </a:moveTo>
                <a:cubicBezTo>
                  <a:pt x="228600" y="62552"/>
                  <a:pt x="194399" y="102825"/>
                  <a:pt x="148947" y="112246"/>
                </a:cubicBezTo>
                <a:cubicBezTo>
                  <a:pt x="145420" y="86305"/>
                  <a:pt x="133767" y="62954"/>
                  <a:pt x="116577" y="44872"/>
                </a:cubicBezTo>
                <a:cubicBezTo>
                  <a:pt x="134481" y="17859"/>
                  <a:pt x="165155" y="0"/>
                  <a:pt x="200025" y="0"/>
                </a:cubicBezTo>
                <a:lnTo>
                  <a:pt x="214313" y="0"/>
                </a:lnTo>
                <a:cubicBezTo>
                  <a:pt x="222215" y="0"/>
                  <a:pt x="228600" y="6385"/>
                  <a:pt x="228600" y="14288"/>
                </a:cubicBezTo>
                <a:close/>
                <a:moveTo>
                  <a:pt x="0" y="42863"/>
                </a:moveTo>
                <a:cubicBezTo>
                  <a:pt x="0" y="34960"/>
                  <a:pt x="6385" y="28575"/>
                  <a:pt x="14288" y="28575"/>
                </a:cubicBezTo>
                <a:lnTo>
                  <a:pt x="28575" y="28575"/>
                </a:lnTo>
                <a:cubicBezTo>
                  <a:pt x="83805" y="28575"/>
                  <a:pt x="128588" y="73357"/>
                  <a:pt x="128588" y="128588"/>
                </a:cubicBezTo>
                <a:lnTo>
                  <a:pt x="128588" y="214313"/>
                </a:lnTo>
                <a:cubicBezTo>
                  <a:pt x="128588" y="222215"/>
                  <a:pt x="122203" y="228600"/>
                  <a:pt x="114300" y="228600"/>
                </a:cubicBezTo>
                <a:cubicBezTo>
                  <a:pt x="106397" y="228600"/>
                  <a:pt x="100013" y="222215"/>
                  <a:pt x="100013" y="214313"/>
                </a:cubicBezTo>
                <a:lnTo>
                  <a:pt x="100013" y="142875"/>
                </a:lnTo>
                <a:cubicBezTo>
                  <a:pt x="44782" y="142875"/>
                  <a:pt x="0" y="98093"/>
                  <a:pt x="0" y="42863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0" name="Text 28"/>
          <p:cNvSpPr/>
          <p:nvPr/>
        </p:nvSpPr>
        <p:spPr>
          <a:xfrm>
            <a:off x="7019925" y="20193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Кофеин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9339263" y="16002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2" name="Shape 30"/>
          <p:cNvSpPr/>
          <p:nvPr/>
        </p:nvSpPr>
        <p:spPr>
          <a:xfrm>
            <a:off x="10365581" y="17145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210428" y="2991"/>
                </a:moveTo>
                <a:cubicBezTo>
                  <a:pt x="213286" y="268"/>
                  <a:pt x="217438" y="-714"/>
                  <a:pt x="221278" y="536"/>
                </a:cubicBezTo>
                <a:cubicBezTo>
                  <a:pt x="225653" y="2009"/>
                  <a:pt x="228600" y="6117"/>
                  <a:pt x="228600" y="10716"/>
                </a:cubicBezTo>
                <a:lnTo>
                  <a:pt x="228600" y="94164"/>
                </a:lnTo>
                <a:cubicBezTo>
                  <a:pt x="228600" y="152742"/>
                  <a:pt x="180335" y="200025"/>
                  <a:pt x="121980" y="200025"/>
                </a:cubicBezTo>
                <a:cubicBezTo>
                  <a:pt x="87600" y="200025"/>
                  <a:pt x="57954" y="177924"/>
                  <a:pt x="47193" y="147027"/>
                </a:cubicBezTo>
                <a:cubicBezTo>
                  <a:pt x="31388" y="160779"/>
                  <a:pt x="21431" y="181005"/>
                  <a:pt x="21431" y="203597"/>
                </a:cubicBezTo>
                <a:cubicBezTo>
                  <a:pt x="21431" y="209535"/>
                  <a:pt x="16654" y="214313"/>
                  <a:pt x="10716" y="214313"/>
                </a:cubicBezTo>
                <a:cubicBezTo>
                  <a:pt x="4777" y="214313"/>
                  <a:pt x="0" y="209535"/>
                  <a:pt x="0" y="203597"/>
                </a:cubicBezTo>
                <a:cubicBezTo>
                  <a:pt x="0" y="170155"/>
                  <a:pt x="17056" y="140687"/>
                  <a:pt x="42907" y="123364"/>
                </a:cubicBezTo>
                <a:cubicBezTo>
                  <a:pt x="58668" y="112827"/>
                  <a:pt x="77465" y="107156"/>
                  <a:pt x="96441" y="107156"/>
                </a:cubicBezTo>
                <a:lnTo>
                  <a:pt x="132159" y="107156"/>
                </a:lnTo>
                <a:cubicBezTo>
                  <a:pt x="138098" y="107156"/>
                  <a:pt x="142875" y="102379"/>
                  <a:pt x="142875" y="96441"/>
                </a:cubicBezTo>
                <a:cubicBezTo>
                  <a:pt x="142875" y="90502"/>
                  <a:pt x="138098" y="85725"/>
                  <a:pt x="132159" y="85725"/>
                </a:cubicBezTo>
                <a:lnTo>
                  <a:pt x="96441" y="85725"/>
                </a:lnTo>
                <a:cubicBezTo>
                  <a:pt x="78715" y="85725"/>
                  <a:pt x="61927" y="89654"/>
                  <a:pt x="46881" y="96664"/>
                </a:cubicBezTo>
                <a:cubicBezTo>
                  <a:pt x="57284" y="65410"/>
                  <a:pt x="86707" y="42863"/>
                  <a:pt x="121444" y="42863"/>
                </a:cubicBezTo>
                <a:cubicBezTo>
                  <a:pt x="151090" y="42863"/>
                  <a:pt x="173147" y="32995"/>
                  <a:pt x="187836" y="23217"/>
                </a:cubicBezTo>
                <a:cubicBezTo>
                  <a:pt x="196408" y="17502"/>
                  <a:pt x="203686" y="10671"/>
                  <a:pt x="210473" y="2991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3" name="Text 31"/>
          <p:cNvSpPr/>
          <p:nvPr/>
        </p:nvSpPr>
        <p:spPr>
          <a:xfrm>
            <a:off x="9415463" y="20193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Гуарана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6943725" y="24765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5" name="Shape 33"/>
          <p:cNvSpPr/>
          <p:nvPr/>
        </p:nvSpPr>
        <p:spPr>
          <a:xfrm>
            <a:off x="7970044" y="25908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225162" y="4956"/>
                </a:moveTo>
                <a:cubicBezTo>
                  <a:pt x="220251" y="-714"/>
                  <a:pt x="211857" y="-1652"/>
                  <a:pt x="205829" y="2768"/>
                </a:cubicBezTo>
                <a:lnTo>
                  <a:pt x="112648" y="71438"/>
                </a:lnTo>
                <a:lnTo>
                  <a:pt x="177388" y="71438"/>
                </a:lnTo>
                <a:lnTo>
                  <a:pt x="224403" y="24378"/>
                </a:lnTo>
                <a:cubicBezTo>
                  <a:pt x="229672" y="19110"/>
                  <a:pt x="230029" y="10626"/>
                  <a:pt x="225117" y="4956"/>
                </a:cubicBezTo>
                <a:close/>
                <a:moveTo>
                  <a:pt x="14288" y="85725"/>
                </a:moveTo>
                <a:cubicBezTo>
                  <a:pt x="6385" y="85725"/>
                  <a:pt x="0" y="92110"/>
                  <a:pt x="0" y="100013"/>
                </a:cubicBezTo>
                <a:cubicBezTo>
                  <a:pt x="0" y="107915"/>
                  <a:pt x="6385" y="114300"/>
                  <a:pt x="14288" y="114300"/>
                </a:cubicBezTo>
                <a:cubicBezTo>
                  <a:pt x="14288" y="151135"/>
                  <a:pt x="33665" y="180246"/>
                  <a:pt x="69607" y="192971"/>
                </a:cubicBezTo>
                <a:cubicBezTo>
                  <a:pt x="64651" y="199177"/>
                  <a:pt x="60945" y="206499"/>
                  <a:pt x="58936" y="214446"/>
                </a:cubicBezTo>
                <a:cubicBezTo>
                  <a:pt x="56971" y="222081"/>
                  <a:pt x="63579" y="228600"/>
                  <a:pt x="71482" y="228600"/>
                </a:cubicBezTo>
                <a:lnTo>
                  <a:pt x="157207" y="228600"/>
                </a:lnTo>
                <a:cubicBezTo>
                  <a:pt x="165110" y="228600"/>
                  <a:pt x="171673" y="222081"/>
                  <a:pt x="169753" y="214446"/>
                </a:cubicBezTo>
                <a:cubicBezTo>
                  <a:pt x="167744" y="206499"/>
                  <a:pt x="164038" y="199221"/>
                  <a:pt x="159082" y="192971"/>
                </a:cubicBezTo>
                <a:cubicBezTo>
                  <a:pt x="195024" y="180201"/>
                  <a:pt x="214402" y="151135"/>
                  <a:pt x="214402" y="114300"/>
                </a:cubicBezTo>
                <a:cubicBezTo>
                  <a:pt x="222305" y="114300"/>
                  <a:pt x="228689" y="107915"/>
                  <a:pt x="228689" y="100013"/>
                </a:cubicBezTo>
                <a:cubicBezTo>
                  <a:pt x="228689" y="92110"/>
                  <a:pt x="222305" y="85725"/>
                  <a:pt x="214402" y="85725"/>
                </a:cubicBezTo>
                <a:lnTo>
                  <a:pt x="14288" y="85725"/>
                </a:ln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6" name="Text 34"/>
          <p:cNvSpPr/>
          <p:nvPr/>
        </p:nvSpPr>
        <p:spPr>
          <a:xfrm>
            <a:off x="7019925" y="28956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Мате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9339263" y="24765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8" name="Shape 36"/>
          <p:cNvSpPr/>
          <p:nvPr/>
        </p:nvSpPr>
        <p:spPr>
          <a:xfrm>
            <a:off x="10351294" y="2590800"/>
            <a:ext cx="257175" cy="228600"/>
          </a:xfrm>
          <a:custGeom>
            <a:avLst/>
            <a:gdLst/>
            <a:ahLst/>
            <a:cxnLst/>
            <a:rect l="l" t="t" r="r" b="b"/>
            <a:pathLst>
              <a:path w="257175" h="228600">
                <a:moveTo>
                  <a:pt x="75768" y="101575"/>
                </a:moveTo>
                <a:cubicBezTo>
                  <a:pt x="91083" y="109924"/>
                  <a:pt x="104567" y="121265"/>
                  <a:pt x="115416" y="134838"/>
                </a:cubicBezTo>
                <a:cubicBezTo>
                  <a:pt x="120372" y="141044"/>
                  <a:pt x="124792" y="147742"/>
                  <a:pt x="128543" y="154841"/>
                </a:cubicBezTo>
                <a:cubicBezTo>
                  <a:pt x="132338" y="147742"/>
                  <a:pt x="136714" y="141089"/>
                  <a:pt x="141669" y="134838"/>
                </a:cubicBezTo>
                <a:cubicBezTo>
                  <a:pt x="152519" y="121221"/>
                  <a:pt x="166003" y="109880"/>
                  <a:pt x="181317" y="101575"/>
                </a:cubicBezTo>
                <a:cubicBezTo>
                  <a:pt x="199936" y="91440"/>
                  <a:pt x="221233" y="85725"/>
                  <a:pt x="243691" y="85725"/>
                </a:cubicBezTo>
                <a:lnTo>
                  <a:pt x="248111" y="85725"/>
                </a:lnTo>
                <a:cubicBezTo>
                  <a:pt x="253067" y="85725"/>
                  <a:pt x="257086" y="89743"/>
                  <a:pt x="257086" y="94699"/>
                </a:cubicBezTo>
                <a:cubicBezTo>
                  <a:pt x="257086" y="160779"/>
                  <a:pt x="203552" y="214313"/>
                  <a:pt x="137473" y="214313"/>
                </a:cubicBezTo>
                <a:lnTo>
                  <a:pt x="119524" y="214313"/>
                </a:lnTo>
                <a:cubicBezTo>
                  <a:pt x="53533" y="214313"/>
                  <a:pt x="0" y="160779"/>
                  <a:pt x="0" y="94699"/>
                </a:cubicBezTo>
                <a:cubicBezTo>
                  <a:pt x="0" y="89743"/>
                  <a:pt x="4018" y="85725"/>
                  <a:pt x="8974" y="85725"/>
                </a:cubicBezTo>
                <a:lnTo>
                  <a:pt x="13395" y="85725"/>
                </a:lnTo>
                <a:cubicBezTo>
                  <a:pt x="35897" y="85725"/>
                  <a:pt x="57195" y="91440"/>
                  <a:pt x="75768" y="101575"/>
                </a:cubicBezTo>
                <a:close/>
                <a:moveTo>
                  <a:pt x="135687" y="16966"/>
                </a:moveTo>
                <a:cubicBezTo>
                  <a:pt x="143232" y="24066"/>
                  <a:pt x="163101" y="45274"/>
                  <a:pt x="175424" y="80501"/>
                </a:cubicBezTo>
                <a:cubicBezTo>
                  <a:pt x="157520" y="89520"/>
                  <a:pt x="141580" y="102022"/>
                  <a:pt x="128588" y="117157"/>
                </a:cubicBezTo>
                <a:cubicBezTo>
                  <a:pt x="115550" y="102022"/>
                  <a:pt x="99655" y="89565"/>
                  <a:pt x="81751" y="80501"/>
                </a:cubicBezTo>
                <a:cubicBezTo>
                  <a:pt x="94074" y="45274"/>
                  <a:pt x="113987" y="24066"/>
                  <a:pt x="121488" y="16966"/>
                </a:cubicBezTo>
                <a:cubicBezTo>
                  <a:pt x="123408" y="15136"/>
                  <a:pt x="125953" y="14287"/>
                  <a:pt x="128588" y="14287"/>
                </a:cubicBezTo>
                <a:cubicBezTo>
                  <a:pt x="131222" y="14287"/>
                  <a:pt x="133767" y="15180"/>
                  <a:pt x="135687" y="1696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9" name="Text 37"/>
          <p:cNvSpPr/>
          <p:nvPr/>
        </p:nvSpPr>
        <p:spPr>
          <a:xfrm>
            <a:off x="9415463" y="28956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Женьшень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6943725" y="33528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1" name="Shape 39"/>
          <p:cNvSpPr/>
          <p:nvPr/>
        </p:nvSpPr>
        <p:spPr>
          <a:xfrm>
            <a:off x="7984331" y="3467100"/>
            <a:ext cx="200025" cy="228600"/>
          </a:xfrm>
          <a:custGeom>
            <a:avLst/>
            <a:gdLst/>
            <a:ahLst/>
            <a:cxnLst/>
            <a:rect l="l" t="t" r="r" b="b"/>
            <a:pathLst>
              <a:path w="200025" h="228600">
                <a:moveTo>
                  <a:pt x="100013" y="50006"/>
                </a:moveTo>
                <a:cubicBezTo>
                  <a:pt x="96083" y="50006"/>
                  <a:pt x="92869" y="46792"/>
                  <a:pt x="92869" y="42863"/>
                </a:cubicBezTo>
                <a:lnTo>
                  <a:pt x="92869" y="35719"/>
                </a:lnTo>
                <a:cubicBezTo>
                  <a:pt x="92869" y="15984"/>
                  <a:pt x="108853" y="0"/>
                  <a:pt x="128588" y="0"/>
                </a:cubicBezTo>
                <a:lnTo>
                  <a:pt x="135731" y="0"/>
                </a:lnTo>
                <a:cubicBezTo>
                  <a:pt x="139660" y="0"/>
                  <a:pt x="142875" y="3215"/>
                  <a:pt x="142875" y="7144"/>
                </a:cubicBezTo>
                <a:lnTo>
                  <a:pt x="142875" y="14288"/>
                </a:lnTo>
                <a:cubicBezTo>
                  <a:pt x="142875" y="34022"/>
                  <a:pt x="126891" y="50006"/>
                  <a:pt x="107156" y="50006"/>
                </a:cubicBezTo>
                <a:lnTo>
                  <a:pt x="100013" y="50006"/>
                </a:lnTo>
                <a:close/>
                <a:moveTo>
                  <a:pt x="0" y="128588"/>
                </a:moveTo>
                <a:cubicBezTo>
                  <a:pt x="0" y="94521"/>
                  <a:pt x="15939" y="57150"/>
                  <a:pt x="50006" y="57150"/>
                </a:cubicBezTo>
                <a:cubicBezTo>
                  <a:pt x="62195" y="57150"/>
                  <a:pt x="76661" y="61749"/>
                  <a:pt x="86931" y="65767"/>
                </a:cubicBezTo>
                <a:cubicBezTo>
                  <a:pt x="95324" y="69026"/>
                  <a:pt x="104745" y="69026"/>
                  <a:pt x="113139" y="65767"/>
                </a:cubicBezTo>
                <a:cubicBezTo>
                  <a:pt x="123364" y="61793"/>
                  <a:pt x="137874" y="57150"/>
                  <a:pt x="150063" y="57150"/>
                </a:cubicBezTo>
                <a:cubicBezTo>
                  <a:pt x="184130" y="57150"/>
                  <a:pt x="200070" y="94521"/>
                  <a:pt x="200070" y="128588"/>
                </a:cubicBezTo>
                <a:cubicBezTo>
                  <a:pt x="200070" y="185738"/>
                  <a:pt x="164351" y="228600"/>
                  <a:pt x="128632" y="228600"/>
                </a:cubicBezTo>
                <a:cubicBezTo>
                  <a:pt x="121265" y="228600"/>
                  <a:pt x="111621" y="225653"/>
                  <a:pt x="105638" y="223555"/>
                </a:cubicBezTo>
                <a:cubicBezTo>
                  <a:pt x="102022" y="222305"/>
                  <a:pt x="98093" y="222305"/>
                  <a:pt x="94476" y="223555"/>
                </a:cubicBezTo>
                <a:cubicBezTo>
                  <a:pt x="88493" y="225653"/>
                  <a:pt x="78849" y="228600"/>
                  <a:pt x="71482" y="228600"/>
                </a:cubicBezTo>
                <a:cubicBezTo>
                  <a:pt x="35763" y="228600"/>
                  <a:pt x="45" y="185738"/>
                  <a:pt x="45" y="128588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2" name="Text 40"/>
          <p:cNvSpPr/>
          <p:nvPr/>
        </p:nvSpPr>
        <p:spPr>
          <a:xfrm>
            <a:off x="7019925" y="37719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Родиола розовая</a:t>
            </a:r>
            <a:endParaRPr lang="en-US" sz="1600" dirty="0"/>
          </a:p>
        </p:txBody>
      </p:sp>
      <p:sp>
        <p:nvSpPr>
          <p:cNvPr id="43" name="Shape 41"/>
          <p:cNvSpPr/>
          <p:nvPr/>
        </p:nvSpPr>
        <p:spPr>
          <a:xfrm>
            <a:off x="9339263" y="33528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4" name="Shape 42"/>
          <p:cNvSpPr/>
          <p:nvPr/>
        </p:nvSpPr>
        <p:spPr>
          <a:xfrm>
            <a:off x="10379869" y="3467100"/>
            <a:ext cx="200025" cy="228600"/>
          </a:xfrm>
          <a:custGeom>
            <a:avLst/>
            <a:gdLst/>
            <a:ahLst/>
            <a:cxnLst/>
            <a:rect l="l" t="t" r="r" b="b"/>
            <a:pathLst>
              <a:path w="200025" h="228600">
                <a:moveTo>
                  <a:pt x="200025" y="42863"/>
                </a:moveTo>
                <a:cubicBezTo>
                  <a:pt x="200025" y="27102"/>
                  <a:pt x="187211" y="14288"/>
                  <a:pt x="171450" y="14288"/>
                </a:cubicBezTo>
                <a:cubicBezTo>
                  <a:pt x="168503" y="14288"/>
                  <a:pt x="165646" y="14734"/>
                  <a:pt x="162967" y="15582"/>
                </a:cubicBezTo>
                <a:cubicBezTo>
                  <a:pt x="152921" y="18708"/>
                  <a:pt x="141491" y="22235"/>
                  <a:pt x="131266" y="19601"/>
                </a:cubicBezTo>
                <a:cubicBezTo>
                  <a:pt x="97691" y="11073"/>
                  <a:pt x="61436" y="24512"/>
                  <a:pt x="35853" y="50096"/>
                </a:cubicBezTo>
                <a:cubicBezTo>
                  <a:pt x="10269" y="75679"/>
                  <a:pt x="-3215" y="111978"/>
                  <a:pt x="5313" y="145554"/>
                </a:cubicBezTo>
                <a:cubicBezTo>
                  <a:pt x="7903" y="155778"/>
                  <a:pt x="4420" y="167164"/>
                  <a:pt x="1295" y="177254"/>
                </a:cubicBezTo>
                <a:cubicBezTo>
                  <a:pt x="446" y="179933"/>
                  <a:pt x="0" y="182791"/>
                  <a:pt x="0" y="185738"/>
                </a:cubicBezTo>
                <a:cubicBezTo>
                  <a:pt x="0" y="201498"/>
                  <a:pt x="12814" y="214313"/>
                  <a:pt x="28575" y="214313"/>
                </a:cubicBezTo>
                <a:cubicBezTo>
                  <a:pt x="31522" y="214313"/>
                  <a:pt x="34379" y="213866"/>
                  <a:pt x="37103" y="213018"/>
                </a:cubicBezTo>
                <a:cubicBezTo>
                  <a:pt x="47149" y="209892"/>
                  <a:pt x="58579" y="206365"/>
                  <a:pt x="68803" y="208999"/>
                </a:cubicBezTo>
                <a:cubicBezTo>
                  <a:pt x="102379" y="217527"/>
                  <a:pt x="138633" y="204088"/>
                  <a:pt x="164217" y="178504"/>
                </a:cubicBezTo>
                <a:cubicBezTo>
                  <a:pt x="189801" y="152921"/>
                  <a:pt x="203240" y="116622"/>
                  <a:pt x="194712" y="83046"/>
                </a:cubicBezTo>
                <a:cubicBezTo>
                  <a:pt x="192122" y="72822"/>
                  <a:pt x="195605" y="61436"/>
                  <a:pt x="198730" y="51346"/>
                </a:cubicBezTo>
                <a:cubicBezTo>
                  <a:pt x="199579" y="48667"/>
                  <a:pt x="200025" y="45809"/>
                  <a:pt x="200025" y="42818"/>
                </a:cubicBezTo>
                <a:close/>
                <a:moveTo>
                  <a:pt x="99432" y="63847"/>
                </a:moveTo>
                <a:cubicBezTo>
                  <a:pt x="76215" y="70634"/>
                  <a:pt x="56346" y="90502"/>
                  <a:pt x="49560" y="113720"/>
                </a:cubicBezTo>
                <a:cubicBezTo>
                  <a:pt x="47908" y="119390"/>
                  <a:pt x="41925" y="122649"/>
                  <a:pt x="36255" y="120997"/>
                </a:cubicBezTo>
                <a:cubicBezTo>
                  <a:pt x="30584" y="119345"/>
                  <a:pt x="27325" y="113407"/>
                  <a:pt x="29021" y="107737"/>
                </a:cubicBezTo>
                <a:cubicBezTo>
                  <a:pt x="37862" y="77510"/>
                  <a:pt x="63222" y="52149"/>
                  <a:pt x="93449" y="43309"/>
                </a:cubicBezTo>
                <a:cubicBezTo>
                  <a:pt x="99120" y="41657"/>
                  <a:pt x="105102" y="44916"/>
                  <a:pt x="106754" y="50587"/>
                </a:cubicBezTo>
                <a:cubicBezTo>
                  <a:pt x="108406" y="56257"/>
                  <a:pt x="105147" y="62240"/>
                  <a:pt x="99477" y="63892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5" name="Text 43"/>
          <p:cNvSpPr/>
          <p:nvPr/>
        </p:nvSpPr>
        <p:spPr>
          <a:xfrm>
            <a:off x="9415463" y="37719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Лимонник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6943725" y="42291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7" name="Shape 45"/>
          <p:cNvSpPr/>
          <p:nvPr/>
        </p:nvSpPr>
        <p:spPr>
          <a:xfrm>
            <a:off x="7984331" y="4343400"/>
            <a:ext cx="200025" cy="228600"/>
          </a:xfrm>
          <a:custGeom>
            <a:avLst/>
            <a:gdLst/>
            <a:ahLst/>
            <a:cxnLst/>
            <a:rect l="l" t="t" r="r" b="b"/>
            <a:pathLst>
              <a:path w="200025" h="228600">
                <a:moveTo>
                  <a:pt x="100013" y="-14287"/>
                </a:moveTo>
                <a:cubicBezTo>
                  <a:pt x="103138" y="-14287"/>
                  <a:pt x="106129" y="-12903"/>
                  <a:pt x="108183" y="-10492"/>
                </a:cubicBezTo>
                <a:lnTo>
                  <a:pt x="168905" y="60945"/>
                </a:lnTo>
                <a:cubicBezTo>
                  <a:pt x="171629" y="64115"/>
                  <a:pt x="172209" y="68580"/>
                  <a:pt x="170468" y="72375"/>
                </a:cubicBezTo>
                <a:cubicBezTo>
                  <a:pt x="168726" y="76170"/>
                  <a:pt x="164931" y="78581"/>
                  <a:pt x="160734" y="78581"/>
                </a:cubicBezTo>
                <a:lnTo>
                  <a:pt x="149617" y="78581"/>
                </a:lnTo>
                <a:lnTo>
                  <a:pt x="183193" y="118095"/>
                </a:lnTo>
                <a:cubicBezTo>
                  <a:pt x="185916" y="121265"/>
                  <a:pt x="186497" y="125730"/>
                  <a:pt x="184755" y="129525"/>
                </a:cubicBezTo>
                <a:cubicBezTo>
                  <a:pt x="183014" y="133320"/>
                  <a:pt x="179219" y="135731"/>
                  <a:pt x="175022" y="135731"/>
                </a:cubicBezTo>
                <a:lnTo>
                  <a:pt x="157832" y="135731"/>
                </a:lnTo>
                <a:lnTo>
                  <a:pt x="197480" y="182389"/>
                </a:lnTo>
                <a:cubicBezTo>
                  <a:pt x="200204" y="185559"/>
                  <a:pt x="200784" y="190024"/>
                  <a:pt x="199043" y="193819"/>
                </a:cubicBezTo>
                <a:cubicBezTo>
                  <a:pt x="197301" y="197614"/>
                  <a:pt x="193506" y="200025"/>
                  <a:pt x="189309" y="200025"/>
                </a:cubicBezTo>
                <a:lnTo>
                  <a:pt x="114300" y="200025"/>
                </a:lnTo>
                <a:lnTo>
                  <a:pt x="114300" y="228600"/>
                </a:lnTo>
                <a:cubicBezTo>
                  <a:pt x="114300" y="236503"/>
                  <a:pt x="107915" y="242888"/>
                  <a:pt x="100013" y="242888"/>
                </a:cubicBezTo>
                <a:cubicBezTo>
                  <a:pt x="92110" y="242888"/>
                  <a:pt x="85725" y="236503"/>
                  <a:pt x="85725" y="228600"/>
                </a:cubicBezTo>
                <a:lnTo>
                  <a:pt x="85725" y="200025"/>
                </a:lnTo>
                <a:lnTo>
                  <a:pt x="10716" y="200025"/>
                </a:lnTo>
                <a:cubicBezTo>
                  <a:pt x="6519" y="200025"/>
                  <a:pt x="2724" y="197614"/>
                  <a:pt x="982" y="193819"/>
                </a:cubicBezTo>
                <a:cubicBezTo>
                  <a:pt x="-759" y="190024"/>
                  <a:pt x="-179" y="185559"/>
                  <a:pt x="2545" y="182389"/>
                </a:cubicBezTo>
                <a:lnTo>
                  <a:pt x="42193" y="135731"/>
                </a:lnTo>
                <a:lnTo>
                  <a:pt x="25003" y="135731"/>
                </a:lnTo>
                <a:cubicBezTo>
                  <a:pt x="20806" y="135731"/>
                  <a:pt x="17011" y="133320"/>
                  <a:pt x="15270" y="129525"/>
                </a:cubicBezTo>
                <a:cubicBezTo>
                  <a:pt x="13528" y="125730"/>
                  <a:pt x="14109" y="121265"/>
                  <a:pt x="16832" y="118095"/>
                </a:cubicBezTo>
                <a:lnTo>
                  <a:pt x="50408" y="78581"/>
                </a:lnTo>
                <a:lnTo>
                  <a:pt x="39291" y="78581"/>
                </a:lnTo>
                <a:cubicBezTo>
                  <a:pt x="35094" y="78581"/>
                  <a:pt x="31299" y="76170"/>
                  <a:pt x="29557" y="72375"/>
                </a:cubicBezTo>
                <a:cubicBezTo>
                  <a:pt x="27816" y="68580"/>
                  <a:pt x="28396" y="64115"/>
                  <a:pt x="31120" y="60945"/>
                </a:cubicBezTo>
                <a:lnTo>
                  <a:pt x="91842" y="-10492"/>
                </a:lnTo>
                <a:cubicBezTo>
                  <a:pt x="93896" y="-12903"/>
                  <a:pt x="96887" y="-14287"/>
                  <a:pt x="100013" y="-14287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8" name="Text 46"/>
          <p:cNvSpPr/>
          <p:nvPr/>
        </p:nvSpPr>
        <p:spPr>
          <a:xfrm>
            <a:off x="7019925" y="46482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Элеутерококк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9339263" y="4229100"/>
            <a:ext cx="2286000" cy="762000"/>
          </a:xfrm>
          <a:custGeom>
            <a:avLst/>
            <a:gdLst/>
            <a:ahLst/>
            <a:cxnLst/>
            <a:rect l="l" t="t" r="r" b="b"/>
            <a:pathLst>
              <a:path w="2286000" h="762000">
                <a:moveTo>
                  <a:pt x="76200" y="0"/>
                </a:moveTo>
                <a:lnTo>
                  <a:pt x="2209800" y="0"/>
                </a:lnTo>
                <a:cubicBezTo>
                  <a:pt x="2251856" y="0"/>
                  <a:pt x="2286000" y="34144"/>
                  <a:pt x="2286000" y="76200"/>
                </a:cubicBezTo>
                <a:lnTo>
                  <a:pt x="2286000" y="685800"/>
                </a:lnTo>
                <a:cubicBezTo>
                  <a:pt x="2286000" y="727856"/>
                  <a:pt x="2251856" y="762000"/>
                  <a:pt x="2209800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50" name="Shape 48"/>
          <p:cNvSpPr/>
          <p:nvPr/>
        </p:nvSpPr>
        <p:spPr>
          <a:xfrm>
            <a:off x="10365581" y="4343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300" y="0"/>
                </a:moveTo>
                <a:cubicBezTo>
                  <a:pt x="116666" y="0"/>
                  <a:pt x="118899" y="1206"/>
                  <a:pt x="120238" y="3170"/>
                </a:cubicBezTo>
                <a:cubicBezTo>
                  <a:pt x="127293" y="13662"/>
                  <a:pt x="136624" y="31611"/>
                  <a:pt x="142205" y="51837"/>
                </a:cubicBezTo>
                <a:cubicBezTo>
                  <a:pt x="145465" y="63624"/>
                  <a:pt x="147474" y="76527"/>
                  <a:pt x="146804" y="89342"/>
                </a:cubicBezTo>
                <a:cubicBezTo>
                  <a:pt x="151983" y="85368"/>
                  <a:pt x="157386" y="81885"/>
                  <a:pt x="162833" y="78760"/>
                </a:cubicBezTo>
                <a:cubicBezTo>
                  <a:pt x="181139" y="68357"/>
                  <a:pt x="200516" y="62285"/>
                  <a:pt x="212928" y="59784"/>
                </a:cubicBezTo>
                <a:cubicBezTo>
                  <a:pt x="215250" y="59338"/>
                  <a:pt x="217706" y="60052"/>
                  <a:pt x="219358" y="61749"/>
                </a:cubicBezTo>
                <a:cubicBezTo>
                  <a:pt x="221010" y="63445"/>
                  <a:pt x="221769" y="65856"/>
                  <a:pt x="221322" y="68223"/>
                </a:cubicBezTo>
                <a:cubicBezTo>
                  <a:pt x="218822" y="80590"/>
                  <a:pt x="212705" y="99879"/>
                  <a:pt x="202257" y="118095"/>
                </a:cubicBezTo>
                <a:cubicBezTo>
                  <a:pt x="198194" y="125194"/>
                  <a:pt x="193372" y="132249"/>
                  <a:pt x="187747" y="138767"/>
                </a:cubicBezTo>
                <a:cubicBezTo>
                  <a:pt x="200204" y="141714"/>
                  <a:pt x="211187" y="146447"/>
                  <a:pt x="217795" y="150108"/>
                </a:cubicBezTo>
                <a:cubicBezTo>
                  <a:pt x="220072" y="151358"/>
                  <a:pt x="221456" y="153769"/>
                  <a:pt x="221456" y="156359"/>
                </a:cubicBezTo>
                <a:cubicBezTo>
                  <a:pt x="221456" y="158948"/>
                  <a:pt x="220027" y="161359"/>
                  <a:pt x="217795" y="162610"/>
                </a:cubicBezTo>
                <a:cubicBezTo>
                  <a:pt x="211009" y="166360"/>
                  <a:pt x="199534" y="171316"/>
                  <a:pt x="186630" y="174263"/>
                </a:cubicBezTo>
                <a:cubicBezTo>
                  <a:pt x="177611" y="176317"/>
                  <a:pt x="167476" y="177478"/>
                  <a:pt x="157520" y="176317"/>
                </a:cubicBezTo>
                <a:lnTo>
                  <a:pt x="161226" y="191140"/>
                </a:lnTo>
                <a:cubicBezTo>
                  <a:pt x="161895" y="193864"/>
                  <a:pt x="160958" y="196721"/>
                  <a:pt x="158770" y="198462"/>
                </a:cubicBezTo>
                <a:cubicBezTo>
                  <a:pt x="156582" y="200204"/>
                  <a:pt x="153591" y="200516"/>
                  <a:pt x="151090" y="199266"/>
                </a:cubicBezTo>
                <a:lnTo>
                  <a:pt x="125016" y="186273"/>
                </a:lnTo>
                <a:lnTo>
                  <a:pt x="125016" y="217884"/>
                </a:lnTo>
                <a:cubicBezTo>
                  <a:pt x="125016" y="223823"/>
                  <a:pt x="120238" y="228600"/>
                  <a:pt x="114300" y="228600"/>
                </a:cubicBezTo>
                <a:cubicBezTo>
                  <a:pt x="108362" y="228600"/>
                  <a:pt x="103584" y="223823"/>
                  <a:pt x="103584" y="217884"/>
                </a:cubicBezTo>
                <a:lnTo>
                  <a:pt x="103584" y="186273"/>
                </a:lnTo>
                <a:lnTo>
                  <a:pt x="77465" y="199266"/>
                </a:lnTo>
                <a:cubicBezTo>
                  <a:pt x="74965" y="200516"/>
                  <a:pt x="71973" y="200204"/>
                  <a:pt x="69786" y="198462"/>
                </a:cubicBezTo>
                <a:cubicBezTo>
                  <a:pt x="67598" y="196721"/>
                  <a:pt x="66660" y="193864"/>
                  <a:pt x="67330" y="191140"/>
                </a:cubicBezTo>
                <a:lnTo>
                  <a:pt x="71036" y="176317"/>
                </a:lnTo>
                <a:cubicBezTo>
                  <a:pt x="61124" y="177478"/>
                  <a:pt x="50944" y="176317"/>
                  <a:pt x="41925" y="174263"/>
                </a:cubicBezTo>
                <a:cubicBezTo>
                  <a:pt x="29021" y="171316"/>
                  <a:pt x="17591" y="166405"/>
                  <a:pt x="10760" y="162610"/>
                </a:cubicBezTo>
                <a:cubicBezTo>
                  <a:pt x="8483" y="161359"/>
                  <a:pt x="7099" y="158948"/>
                  <a:pt x="7099" y="156359"/>
                </a:cubicBezTo>
                <a:cubicBezTo>
                  <a:pt x="7099" y="153769"/>
                  <a:pt x="8528" y="151358"/>
                  <a:pt x="10760" y="150108"/>
                </a:cubicBezTo>
                <a:lnTo>
                  <a:pt x="13528" y="148635"/>
                </a:lnTo>
                <a:cubicBezTo>
                  <a:pt x="20226" y="145241"/>
                  <a:pt x="29959" y="141312"/>
                  <a:pt x="40809" y="138723"/>
                </a:cubicBezTo>
                <a:cubicBezTo>
                  <a:pt x="35228" y="132249"/>
                  <a:pt x="30406" y="125150"/>
                  <a:pt x="26343" y="118095"/>
                </a:cubicBezTo>
                <a:cubicBezTo>
                  <a:pt x="15895" y="99879"/>
                  <a:pt x="9778" y="80590"/>
                  <a:pt x="7278" y="68223"/>
                </a:cubicBezTo>
                <a:cubicBezTo>
                  <a:pt x="6787" y="65901"/>
                  <a:pt x="7546" y="63445"/>
                  <a:pt x="9242" y="61749"/>
                </a:cubicBezTo>
                <a:cubicBezTo>
                  <a:pt x="10939" y="60052"/>
                  <a:pt x="13350" y="59338"/>
                  <a:pt x="15672" y="59784"/>
                </a:cubicBezTo>
                <a:cubicBezTo>
                  <a:pt x="28129" y="62240"/>
                  <a:pt x="47461" y="68357"/>
                  <a:pt x="65767" y="78760"/>
                </a:cubicBezTo>
                <a:cubicBezTo>
                  <a:pt x="71214" y="81841"/>
                  <a:pt x="76617" y="85368"/>
                  <a:pt x="81751" y="89342"/>
                </a:cubicBezTo>
                <a:cubicBezTo>
                  <a:pt x="81126" y="76527"/>
                  <a:pt x="83135" y="63624"/>
                  <a:pt x="86350" y="51837"/>
                </a:cubicBezTo>
                <a:cubicBezTo>
                  <a:pt x="91931" y="31611"/>
                  <a:pt x="101263" y="13662"/>
                  <a:pt x="108317" y="3170"/>
                </a:cubicBezTo>
                <a:lnTo>
                  <a:pt x="108853" y="2456"/>
                </a:lnTo>
                <a:cubicBezTo>
                  <a:pt x="110237" y="893"/>
                  <a:pt x="112202" y="0"/>
                  <a:pt x="114300" y="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51" name="Text 49"/>
          <p:cNvSpPr/>
          <p:nvPr/>
        </p:nvSpPr>
        <p:spPr>
          <a:xfrm>
            <a:off x="9415463" y="4648200"/>
            <a:ext cx="2133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Левзея</a:t>
            </a:r>
            <a:endParaRPr lang="en-US" sz="1600" dirty="0"/>
          </a:p>
        </p:txBody>
      </p:sp>
      <p:sp>
        <p:nvSpPr>
          <p:cNvPr id="52" name="Shape 50"/>
          <p:cNvSpPr/>
          <p:nvPr/>
        </p:nvSpPr>
        <p:spPr>
          <a:xfrm>
            <a:off x="6762750" y="5343525"/>
            <a:ext cx="5038725" cy="1428750"/>
          </a:xfrm>
          <a:custGeom>
            <a:avLst/>
            <a:gdLst/>
            <a:ahLst/>
            <a:cxnLst/>
            <a:rect l="l" t="t" r="r" b="b"/>
            <a:pathLst>
              <a:path w="5038725" h="1428750">
                <a:moveTo>
                  <a:pt x="76195" y="0"/>
                </a:moveTo>
                <a:lnTo>
                  <a:pt x="4962530" y="0"/>
                </a:lnTo>
                <a:cubicBezTo>
                  <a:pt x="5004611" y="0"/>
                  <a:pt x="5038725" y="34114"/>
                  <a:pt x="5038725" y="76195"/>
                </a:cubicBezTo>
                <a:lnTo>
                  <a:pt x="5038725" y="1352555"/>
                </a:lnTo>
                <a:cubicBezTo>
                  <a:pt x="5038725" y="1394636"/>
                  <a:pt x="5004611" y="1428750"/>
                  <a:pt x="4962530" y="1428750"/>
                </a:cubicBezTo>
                <a:lnTo>
                  <a:pt x="76195" y="1428750"/>
                </a:lnTo>
                <a:cubicBezTo>
                  <a:pt x="34114" y="1428750"/>
                  <a:pt x="0" y="1394636"/>
                  <a:pt x="0" y="1352555"/>
                </a:cubicBezTo>
                <a:lnTo>
                  <a:pt x="0" y="76195"/>
                </a:lnTo>
                <a:cubicBezTo>
                  <a:pt x="0" y="34142"/>
                  <a:pt x="34142" y="0"/>
                  <a:pt x="76195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 w="25400">
            <a:solidFill>
              <a:srgbClr val="C57B57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53" name="Shape 51"/>
          <p:cNvSpPr/>
          <p:nvPr/>
        </p:nvSpPr>
        <p:spPr>
          <a:xfrm>
            <a:off x="6953250" y="55245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300" y="0"/>
                </a:moveTo>
                <a:cubicBezTo>
                  <a:pt x="120863" y="0"/>
                  <a:pt x="126891" y="3617"/>
                  <a:pt x="130016" y="9376"/>
                </a:cubicBezTo>
                <a:lnTo>
                  <a:pt x="226457" y="187970"/>
                </a:lnTo>
                <a:cubicBezTo>
                  <a:pt x="229448" y="193506"/>
                  <a:pt x="229314" y="200204"/>
                  <a:pt x="226100" y="205606"/>
                </a:cubicBezTo>
                <a:cubicBezTo>
                  <a:pt x="222885" y="211009"/>
                  <a:pt x="217036" y="214313"/>
                  <a:pt x="210741" y="214313"/>
                </a:cubicBezTo>
                <a:lnTo>
                  <a:pt x="17859" y="214313"/>
                </a:lnTo>
                <a:cubicBezTo>
                  <a:pt x="11564" y="214313"/>
                  <a:pt x="5760" y="211009"/>
                  <a:pt x="2500" y="205606"/>
                </a:cubicBezTo>
                <a:cubicBezTo>
                  <a:pt x="-759" y="200204"/>
                  <a:pt x="-848" y="193506"/>
                  <a:pt x="2143" y="187970"/>
                </a:cubicBezTo>
                <a:lnTo>
                  <a:pt x="98584" y="9376"/>
                </a:lnTo>
                <a:cubicBezTo>
                  <a:pt x="101709" y="3617"/>
                  <a:pt x="107737" y="0"/>
                  <a:pt x="114300" y="0"/>
                </a:cubicBezTo>
                <a:close/>
                <a:moveTo>
                  <a:pt x="114300" y="75009"/>
                </a:moveTo>
                <a:cubicBezTo>
                  <a:pt x="108362" y="75009"/>
                  <a:pt x="103584" y="79787"/>
                  <a:pt x="103584" y="85725"/>
                </a:cubicBezTo>
                <a:lnTo>
                  <a:pt x="103584" y="135731"/>
                </a:lnTo>
                <a:cubicBezTo>
                  <a:pt x="103584" y="141669"/>
                  <a:pt x="108362" y="146447"/>
                  <a:pt x="114300" y="146447"/>
                </a:cubicBezTo>
                <a:cubicBezTo>
                  <a:pt x="120238" y="146447"/>
                  <a:pt x="125016" y="141669"/>
                  <a:pt x="125016" y="135731"/>
                </a:cubicBezTo>
                <a:lnTo>
                  <a:pt x="125016" y="85725"/>
                </a:lnTo>
                <a:cubicBezTo>
                  <a:pt x="125016" y="79787"/>
                  <a:pt x="120238" y="75009"/>
                  <a:pt x="114300" y="75009"/>
                </a:cubicBezTo>
                <a:close/>
                <a:moveTo>
                  <a:pt x="126221" y="171450"/>
                </a:moveTo>
                <a:cubicBezTo>
                  <a:pt x="126492" y="167025"/>
                  <a:pt x="124286" y="162815"/>
                  <a:pt x="120492" y="160521"/>
                </a:cubicBezTo>
                <a:cubicBezTo>
                  <a:pt x="116699" y="158226"/>
                  <a:pt x="111946" y="158226"/>
                  <a:pt x="108152" y="160521"/>
                </a:cubicBezTo>
                <a:cubicBezTo>
                  <a:pt x="104359" y="162815"/>
                  <a:pt x="102152" y="167025"/>
                  <a:pt x="102424" y="171450"/>
                </a:cubicBezTo>
                <a:cubicBezTo>
                  <a:pt x="102152" y="175875"/>
                  <a:pt x="104359" y="180085"/>
                  <a:pt x="108152" y="182379"/>
                </a:cubicBezTo>
                <a:cubicBezTo>
                  <a:pt x="111946" y="184674"/>
                  <a:pt x="116699" y="184674"/>
                  <a:pt x="120492" y="182379"/>
                </a:cubicBezTo>
                <a:cubicBezTo>
                  <a:pt x="124286" y="180085"/>
                  <a:pt x="126492" y="175875"/>
                  <a:pt x="126221" y="17145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54" name="Text 52"/>
          <p:cNvSpPr/>
          <p:nvPr/>
        </p:nvSpPr>
        <p:spPr>
          <a:xfrm>
            <a:off x="7324725" y="5505450"/>
            <a:ext cx="21526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Требования ТР ТС 021/2011</a:t>
            </a:r>
            <a:endParaRPr lang="en-US" sz="1600" dirty="0"/>
          </a:p>
        </p:txBody>
      </p:sp>
      <p:sp>
        <p:nvSpPr>
          <p:cNvPr id="55" name="Shape 53"/>
          <p:cNvSpPr/>
          <p:nvPr/>
        </p:nvSpPr>
        <p:spPr>
          <a:xfrm>
            <a:off x="6953250" y="5886450"/>
            <a:ext cx="133350" cy="152400"/>
          </a:xfrm>
          <a:custGeom>
            <a:avLst/>
            <a:gdLst/>
            <a:ahLst/>
            <a:cxnLst/>
            <a:rect l="l" t="t" r="r" b="b"/>
            <a:pathLst>
              <a:path w="133350" h="152400">
                <a:moveTo>
                  <a:pt x="129421" y="20866"/>
                </a:moveTo>
                <a:cubicBezTo>
                  <a:pt x="133677" y="23961"/>
                  <a:pt x="134630" y="29914"/>
                  <a:pt x="131534" y="34171"/>
                </a:cubicBezTo>
                <a:lnTo>
                  <a:pt x="55334" y="138946"/>
                </a:lnTo>
                <a:cubicBezTo>
                  <a:pt x="53697" y="141208"/>
                  <a:pt x="51167" y="142607"/>
                  <a:pt x="48369" y="142845"/>
                </a:cubicBezTo>
                <a:cubicBezTo>
                  <a:pt x="45571" y="143083"/>
                  <a:pt x="42863" y="142042"/>
                  <a:pt x="40898" y="140077"/>
                </a:cubicBezTo>
                <a:lnTo>
                  <a:pt x="2798" y="101977"/>
                </a:lnTo>
                <a:cubicBezTo>
                  <a:pt x="-923" y="98256"/>
                  <a:pt x="-923" y="92214"/>
                  <a:pt x="2798" y="88493"/>
                </a:cubicBezTo>
                <a:cubicBezTo>
                  <a:pt x="6519" y="84773"/>
                  <a:pt x="12561" y="84773"/>
                  <a:pt x="16282" y="88493"/>
                </a:cubicBezTo>
                <a:lnTo>
                  <a:pt x="46494" y="118705"/>
                </a:lnTo>
                <a:lnTo>
                  <a:pt x="116145" y="22949"/>
                </a:lnTo>
                <a:cubicBezTo>
                  <a:pt x="119241" y="18693"/>
                  <a:pt x="125194" y="17740"/>
                  <a:pt x="129451" y="2083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56" name="Text 54"/>
          <p:cNvSpPr/>
          <p:nvPr/>
        </p:nvSpPr>
        <p:spPr>
          <a:xfrm>
            <a:off x="7191375" y="5848350"/>
            <a:ext cx="34004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Содержание кофеина — </a:t>
            </a: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 более 400 мг/дм³</a:t>
            </a:r>
            <a:endParaRPr lang="en-US" sz="1600" dirty="0"/>
          </a:p>
        </p:txBody>
      </p:sp>
      <p:sp>
        <p:nvSpPr>
          <p:cNvPr id="57" name="Shape 55"/>
          <p:cNvSpPr/>
          <p:nvPr/>
        </p:nvSpPr>
        <p:spPr>
          <a:xfrm>
            <a:off x="6953250" y="6153150"/>
            <a:ext cx="133350" cy="152400"/>
          </a:xfrm>
          <a:custGeom>
            <a:avLst/>
            <a:gdLst/>
            <a:ahLst/>
            <a:cxnLst/>
            <a:rect l="l" t="t" r="r" b="b"/>
            <a:pathLst>
              <a:path w="133350" h="152400">
                <a:moveTo>
                  <a:pt x="129421" y="20866"/>
                </a:moveTo>
                <a:cubicBezTo>
                  <a:pt x="133677" y="23961"/>
                  <a:pt x="134630" y="29914"/>
                  <a:pt x="131534" y="34171"/>
                </a:cubicBezTo>
                <a:lnTo>
                  <a:pt x="55334" y="138946"/>
                </a:lnTo>
                <a:cubicBezTo>
                  <a:pt x="53697" y="141208"/>
                  <a:pt x="51167" y="142607"/>
                  <a:pt x="48369" y="142845"/>
                </a:cubicBezTo>
                <a:cubicBezTo>
                  <a:pt x="45571" y="143083"/>
                  <a:pt x="42863" y="142042"/>
                  <a:pt x="40898" y="140077"/>
                </a:cubicBezTo>
                <a:lnTo>
                  <a:pt x="2798" y="101977"/>
                </a:lnTo>
                <a:cubicBezTo>
                  <a:pt x="-923" y="98256"/>
                  <a:pt x="-923" y="92214"/>
                  <a:pt x="2798" y="88493"/>
                </a:cubicBezTo>
                <a:cubicBezTo>
                  <a:pt x="6519" y="84773"/>
                  <a:pt x="12561" y="84773"/>
                  <a:pt x="16282" y="88493"/>
                </a:cubicBezTo>
                <a:lnTo>
                  <a:pt x="46494" y="118705"/>
                </a:lnTo>
                <a:lnTo>
                  <a:pt x="116145" y="22949"/>
                </a:lnTo>
                <a:cubicBezTo>
                  <a:pt x="119241" y="18693"/>
                  <a:pt x="125194" y="17740"/>
                  <a:pt x="129451" y="2083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58" name="Text 56"/>
          <p:cNvSpPr/>
          <p:nvPr/>
        </p:nvSpPr>
        <p:spPr>
          <a:xfrm>
            <a:off x="7191375" y="6115050"/>
            <a:ext cx="37814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Безалкогольные: до </a:t>
            </a: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2 тонизирующих компонентов</a:t>
            </a:r>
            <a:endParaRPr lang="en-US" sz="1600" dirty="0"/>
          </a:p>
        </p:txBody>
      </p:sp>
      <p:sp>
        <p:nvSpPr>
          <p:cNvPr id="59" name="Shape 57"/>
          <p:cNvSpPr/>
          <p:nvPr/>
        </p:nvSpPr>
        <p:spPr>
          <a:xfrm>
            <a:off x="6953250" y="6419850"/>
            <a:ext cx="133350" cy="152400"/>
          </a:xfrm>
          <a:custGeom>
            <a:avLst/>
            <a:gdLst/>
            <a:ahLst/>
            <a:cxnLst/>
            <a:rect l="l" t="t" r="r" b="b"/>
            <a:pathLst>
              <a:path w="133350" h="152400">
                <a:moveTo>
                  <a:pt x="129421" y="20866"/>
                </a:moveTo>
                <a:cubicBezTo>
                  <a:pt x="133677" y="23961"/>
                  <a:pt x="134630" y="29914"/>
                  <a:pt x="131534" y="34171"/>
                </a:cubicBezTo>
                <a:lnTo>
                  <a:pt x="55334" y="138946"/>
                </a:lnTo>
                <a:cubicBezTo>
                  <a:pt x="53697" y="141208"/>
                  <a:pt x="51167" y="142607"/>
                  <a:pt x="48369" y="142845"/>
                </a:cubicBezTo>
                <a:cubicBezTo>
                  <a:pt x="45571" y="143083"/>
                  <a:pt x="42863" y="142042"/>
                  <a:pt x="40898" y="140077"/>
                </a:cubicBezTo>
                <a:lnTo>
                  <a:pt x="2798" y="101977"/>
                </a:lnTo>
                <a:cubicBezTo>
                  <a:pt x="-923" y="98256"/>
                  <a:pt x="-923" y="92214"/>
                  <a:pt x="2798" y="88493"/>
                </a:cubicBezTo>
                <a:cubicBezTo>
                  <a:pt x="6519" y="84773"/>
                  <a:pt x="12561" y="84773"/>
                  <a:pt x="16282" y="88493"/>
                </a:cubicBezTo>
                <a:lnTo>
                  <a:pt x="46494" y="118705"/>
                </a:lnTo>
                <a:lnTo>
                  <a:pt x="116145" y="22949"/>
                </a:lnTo>
                <a:cubicBezTo>
                  <a:pt x="119241" y="18693"/>
                  <a:pt x="125194" y="17740"/>
                  <a:pt x="129451" y="2083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60" name="Text 58"/>
          <p:cNvSpPr/>
          <p:nvPr/>
        </p:nvSpPr>
        <p:spPr>
          <a:xfrm>
            <a:off x="7191375" y="638175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Слабоалкогольные: до </a:t>
            </a: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1 компонента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36099" y="336099"/>
            <a:ext cx="428527" cy="369709"/>
          </a:xfrm>
          <a:custGeom>
            <a:avLst/>
            <a:gdLst/>
            <a:ahLst/>
            <a:cxnLst/>
            <a:rect l="l" t="t" r="r" b="b"/>
            <a:pathLst>
              <a:path w="428527" h="369709">
                <a:moveTo>
                  <a:pt x="50414" y="0"/>
                </a:moveTo>
                <a:lnTo>
                  <a:pt x="378113" y="0"/>
                </a:lnTo>
                <a:cubicBezTo>
                  <a:pt x="405937" y="0"/>
                  <a:pt x="428527" y="22590"/>
                  <a:pt x="428527" y="50414"/>
                </a:cubicBezTo>
                <a:lnTo>
                  <a:pt x="428527" y="319296"/>
                </a:lnTo>
                <a:cubicBezTo>
                  <a:pt x="428527" y="347138"/>
                  <a:pt x="405956" y="369709"/>
                  <a:pt x="378113" y="369709"/>
                </a:cubicBezTo>
                <a:lnTo>
                  <a:pt x="50414" y="369709"/>
                </a:lnTo>
                <a:cubicBezTo>
                  <a:pt x="22590" y="369709"/>
                  <a:pt x="0" y="347120"/>
                  <a:pt x="0" y="319296"/>
                </a:cubicBezTo>
                <a:lnTo>
                  <a:pt x="0" y="50414"/>
                </a:lnTo>
                <a:cubicBezTo>
                  <a:pt x="0" y="22571"/>
                  <a:pt x="22571" y="0"/>
                  <a:pt x="50414" y="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" name="Text 2"/>
          <p:cNvSpPr/>
          <p:nvPr/>
        </p:nvSpPr>
        <p:spPr>
          <a:xfrm>
            <a:off x="897490" y="352904"/>
            <a:ext cx="7889930" cy="3360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382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Федеральные требования к продаже тонизирующих напитков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52904" y="840248"/>
            <a:ext cx="5654870" cy="2134230"/>
          </a:xfrm>
          <a:custGeom>
            <a:avLst/>
            <a:gdLst/>
            <a:ahLst/>
            <a:cxnLst/>
            <a:rect l="l" t="t" r="r" b="b"/>
            <a:pathLst>
              <a:path w="5654870" h="2134230">
                <a:moveTo>
                  <a:pt x="33610" y="0"/>
                </a:moveTo>
                <a:lnTo>
                  <a:pt x="5587641" y="0"/>
                </a:lnTo>
                <a:cubicBezTo>
                  <a:pt x="5624771" y="0"/>
                  <a:pt x="5654870" y="30099"/>
                  <a:pt x="5654870" y="67228"/>
                </a:cubicBezTo>
                <a:lnTo>
                  <a:pt x="5654870" y="2067002"/>
                </a:lnTo>
                <a:cubicBezTo>
                  <a:pt x="5654870" y="2104131"/>
                  <a:pt x="5624771" y="2134230"/>
                  <a:pt x="5587641" y="2134230"/>
                </a:cubicBezTo>
                <a:lnTo>
                  <a:pt x="33610" y="2134230"/>
                </a:lnTo>
                <a:cubicBezTo>
                  <a:pt x="15048" y="2134230"/>
                  <a:pt x="0" y="2119183"/>
                  <a:pt x="0" y="2100620"/>
                </a:cubicBezTo>
                <a:lnTo>
                  <a:pt x="0" y="33610"/>
                </a:lnTo>
                <a:cubicBezTo>
                  <a:pt x="0" y="15048"/>
                  <a:pt x="15048" y="0"/>
                  <a:pt x="3361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0415" dist="3361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6" name="Shape 4"/>
          <p:cNvSpPr/>
          <p:nvPr/>
        </p:nvSpPr>
        <p:spPr>
          <a:xfrm>
            <a:off x="352904" y="840248"/>
            <a:ext cx="33610" cy="2134230"/>
          </a:xfrm>
          <a:custGeom>
            <a:avLst/>
            <a:gdLst/>
            <a:ahLst/>
            <a:cxnLst/>
            <a:rect l="l" t="t" r="r" b="b"/>
            <a:pathLst>
              <a:path w="33610" h="2134230">
                <a:moveTo>
                  <a:pt x="33610" y="0"/>
                </a:moveTo>
                <a:lnTo>
                  <a:pt x="33610" y="0"/>
                </a:lnTo>
                <a:lnTo>
                  <a:pt x="33610" y="2134230"/>
                </a:lnTo>
                <a:lnTo>
                  <a:pt x="33610" y="2134230"/>
                </a:lnTo>
                <a:cubicBezTo>
                  <a:pt x="15048" y="2134230"/>
                  <a:pt x="0" y="2119183"/>
                  <a:pt x="0" y="2100620"/>
                </a:cubicBezTo>
                <a:lnTo>
                  <a:pt x="0" y="33610"/>
                </a:lnTo>
                <a:cubicBezTo>
                  <a:pt x="0" y="15048"/>
                  <a:pt x="15048" y="0"/>
                  <a:pt x="33610" y="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7" name="Shape 5"/>
          <p:cNvSpPr/>
          <p:nvPr/>
        </p:nvSpPr>
        <p:spPr>
          <a:xfrm>
            <a:off x="562966" y="1041908"/>
            <a:ext cx="201660" cy="201660"/>
          </a:xfrm>
          <a:custGeom>
            <a:avLst/>
            <a:gdLst/>
            <a:ahLst/>
            <a:cxnLst/>
            <a:rect l="l" t="t" r="r" b="b"/>
            <a:pathLst>
              <a:path w="201660" h="201660">
                <a:moveTo>
                  <a:pt x="144628" y="162470"/>
                </a:moveTo>
                <a:lnTo>
                  <a:pt x="39190" y="57032"/>
                </a:lnTo>
                <a:cubicBezTo>
                  <a:pt x="30367" y="69399"/>
                  <a:pt x="25207" y="84524"/>
                  <a:pt x="25207" y="100830"/>
                </a:cubicBezTo>
                <a:cubicBezTo>
                  <a:pt x="25207" y="142580"/>
                  <a:pt x="59080" y="176452"/>
                  <a:pt x="100830" y="176452"/>
                </a:cubicBezTo>
                <a:cubicBezTo>
                  <a:pt x="117175" y="176452"/>
                  <a:pt x="132300" y="171292"/>
                  <a:pt x="144628" y="162470"/>
                </a:cubicBezTo>
                <a:close/>
                <a:moveTo>
                  <a:pt x="162470" y="144628"/>
                </a:moveTo>
                <a:cubicBezTo>
                  <a:pt x="171292" y="132260"/>
                  <a:pt x="176452" y="117136"/>
                  <a:pt x="176452" y="100830"/>
                </a:cubicBezTo>
                <a:cubicBezTo>
                  <a:pt x="176452" y="59080"/>
                  <a:pt x="142580" y="25207"/>
                  <a:pt x="100830" y="25207"/>
                </a:cubicBezTo>
                <a:cubicBezTo>
                  <a:pt x="84484" y="25207"/>
                  <a:pt x="69360" y="30367"/>
                  <a:pt x="57032" y="39190"/>
                </a:cubicBezTo>
                <a:lnTo>
                  <a:pt x="162470" y="144628"/>
                </a:lnTo>
                <a:close/>
                <a:moveTo>
                  <a:pt x="0" y="100830"/>
                </a:moveTo>
                <a:cubicBezTo>
                  <a:pt x="0" y="45180"/>
                  <a:pt x="45180" y="0"/>
                  <a:pt x="100830" y="0"/>
                </a:cubicBezTo>
                <a:cubicBezTo>
                  <a:pt x="156479" y="0"/>
                  <a:pt x="201660" y="45180"/>
                  <a:pt x="201660" y="100830"/>
                </a:cubicBezTo>
                <a:cubicBezTo>
                  <a:pt x="201660" y="156479"/>
                  <a:pt x="156479" y="201660"/>
                  <a:pt x="100830" y="201660"/>
                </a:cubicBezTo>
                <a:cubicBezTo>
                  <a:pt x="45180" y="201660"/>
                  <a:pt x="0" y="156479"/>
                  <a:pt x="0" y="10083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8" name="Text 6"/>
          <p:cNvSpPr/>
          <p:nvPr/>
        </p:nvSpPr>
        <p:spPr>
          <a:xfrm>
            <a:off x="890663" y="1008298"/>
            <a:ext cx="3537445" cy="26887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88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Запрет на продажу несовершеннолетним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37759" y="1378007"/>
            <a:ext cx="5301966" cy="924273"/>
          </a:xfrm>
          <a:custGeom>
            <a:avLst/>
            <a:gdLst/>
            <a:ahLst/>
            <a:cxnLst/>
            <a:rect l="l" t="t" r="r" b="b"/>
            <a:pathLst>
              <a:path w="5301966" h="924273">
                <a:moveTo>
                  <a:pt x="67222" y="0"/>
                </a:moveTo>
                <a:lnTo>
                  <a:pt x="5234743" y="0"/>
                </a:lnTo>
                <a:cubicBezTo>
                  <a:pt x="5271869" y="0"/>
                  <a:pt x="5301966" y="30096"/>
                  <a:pt x="5301966" y="67222"/>
                </a:cubicBezTo>
                <a:lnTo>
                  <a:pt x="5301966" y="857051"/>
                </a:lnTo>
                <a:cubicBezTo>
                  <a:pt x="5301966" y="894176"/>
                  <a:pt x="5271869" y="924273"/>
                  <a:pt x="5234743" y="924273"/>
                </a:cubicBezTo>
                <a:lnTo>
                  <a:pt x="67222" y="924273"/>
                </a:lnTo>
                <a:cubicBezTo>
                  <a:pt x="30121" y="924273"/>
                  <a:pt x="0" y="894152"/>
                  <a:pt x="0" y="857051"/>
                </a:cubicBezTo>
                <a:lnTo>
                  <a:pt x="0" y="67222"/>
                </a:lnTo>
                <a:cubicBezTo>
                  <a:pt x="0" y="30096"/>
                  <a:pt x="30096" y="0"/>
                  <a:pt x="67222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0" name="Text 8"/>
          <p:cNvSpPr/>
          <p:nvPr/>
        </p:nvSpPr>
        <p:spPr>
          <a:xfrm>
            <a:off x="672198" y="1512447"/>
            <a:ext cx="5100306" cy="6553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Организациям, ИП, крестьянским (фермерским) хозяйствам, гражданам РФ и иностранным гражданам </a:t>
            </a:r>
            <a:r>
              <a:rPr lang="en-US" sz="1059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запрещается</a:t>
            </a: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продавать несовершеннолетним безалкогольные тонизирующие напитки (в том числе энергетические).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37759" y="2403110"/>
            <a:ext cx="5301966" cy="403319"/>
          </a:xfrm>
          <a:custGeom>
            <a:avLst/>
            <a:gdLst/>
            <a:ahLst/>
            <a:cxnLst/>
            <a:rect l="l" t="t" r="r" b="b"/>
            <a:pathLst>
              <a:path w="5301966" h="403319">
                <a:moveTo>
                  <a:pt x="67221" y="0"/>
                </a:moveTo>
                <a:lnTo>
                  <a:pt x="5234744" y="0"/>
                </a:lnTo>
                <a:cubicBezTo>
                  <a:pt x="5271870" y="0"/>
                  <a:pt x="5301966" y="30096"/>
                  <a:pt x="5301966" y="67221"/>
                </a:cubicBezTo>
                <a:lnTo>
                  <a:pt x="5301966" y="336098"/>
                </a:lnTo>
                <a:cubicBezTo>
                  <a:pt x="5301966" y="373223"/>
                  <a:pt x="5271870" y="403319"/>
                  <a:pt x="5234744" y="403319"/>
                </a:cubicBezTo>
                <a:lnTo>
                  <a:pt x="67221" y="403319"/>
                </a:lnTo>
                <a:cubicBezTo>
                  <a:pt x="30121" y="403319"/>
                  <a:pt x="0" y="373198"/>
                  <a:pt x="0" y="336098"/>
                </a:cubicBezTo>
                <a:lnTo>
                  <a:pt x="0" y="67221"/>
                </a:lnTo>
                <a:cubicBezTo>
                  <a:pt x="0" y="30121"/>
                  <a:pt x="30121" y="0"/>
                  <a:pt x="67221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2" name="Text 10"/>
          <p:cNvSpPr/>
          <p:nvPr/>
        </p:nvSpPr>
        <p:spPr>
          <a:xfrm>
            <a:off x="638589" y="2503939"/>
            <a:ext cx="5167526" cy="2016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Основание:</a:t>
            </a: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Федеральный закон от 08.08.2024 № 304-ФЗ, ч. 1 ст. 2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352904" y="3108918"/>
            <a:ext cx="5654870" cy="2067010"/>
          </a:xfrm>
          <a:custGeom>
            <a:avLst/>
            <a:gdLst/>
            <a:ahLst/>
            <a:cxnLst/>
            <a:rect l="l" t="t" r="r" b="b"/>
            <a:pathLst>
              <a:path w="5654870" h="2067010">
                <a:moveTo>
                  <a:pt x="33610" y="0"/>
                </a:moveTo>
                <a:lnTo>
                  <a:pt x="5587651" y="0"/>
                </a:lnTo>
                <a:cubicBezTo>
                  <a:pt x="5624775" y="0"/>
                  <a:pt x="5654870" y="30095"/>
                  <a:pt x="5654870" y="67219"/>
                </a:cubicBezTo>
                <a:lnTo>
                  <a:pt x="5654870" y="1999791"/>
                </a:lnTo>
                <a:cubicBezTo>
                  <a:pt x="5654870" y="2036915"/>
                  <a:pt x="5624775" y="2067010"/>
                  <a:pt x="5587651" y="2067010"/>
                </a:cubicBezTo>
                <a:lnTo>
                  <a:pt x="33610" y="2067010"/>
                </a:lnTo>
                <a:cubicBezTo>
                  <a:pt x="15048" y="2067010"/>
                  <a:pt x="0" y="2051963"/>
                  <a:pt x="0" y="2033400"/>
                </a:cubicBezTo>
                <a:lnTo>
                  <a:pt x="0" y="33610"/>
                </a:lnTo>
                <a:cubicBezTo>
                  <a:pt x="0" y="15048"/>
                  <a:pt x="15048" y="0"/>
                  <a:pt x="3361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0415" dist="3361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4" name="Shape 12"/>
          <p:cNvSpPr/>
          <p:nvPr/>
        </p:nvSpPr>
        <p:spPr>
          <a:xfrm>
            <a:off x="352904" y="3108918"/>
            <a:ext cx="33610" cy="2067010"/>
          </a:xfrm>
          <a:custGeom>
            <a:avLst/>
            <a:gdLst/>
            <a:ahLst/>
            <a:cxnLst/>
            <a:rect l="l" t="t" r="r" b="b"/>
            <a:pathLst>
              <a:path w="33610" h="2067010">
                <a:moveTo>
                  <a:pt x="33610" y="0"/>
                </a:moveTo>
                <a:lnTo>
                  <a:pt x="33610" y="0"/>
                </a:lnTo>
                <a:lnTo>
                  <a:pt x="33610" y="2067010"/>
                </a:lnTo>
                <a:lnTo>
                  <a:pt x="33610" y="2067010"/>
                </a:lnTo>
                <a:cubicBezTo>
                  <a:pt x="15048" y="2067010"/>
                  <a:pt x="0" y="2051963"/>
                  <a:pt x="0" y="2033400"/>
                </a:cubicBezTo>
                <a:lnTo>
                  <a:pt x="0" y="33610"/>
                </a:lnTo>
                <a:cubicBezTo>
                  <a:pt x="0" y="15048"/>
                  <a:pt x="15048" y="0"/>
                  <a:pt x="33610" y="0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5" name="Shape 13"/>
          <p:cNvSpPr/>
          <p:nvPr/>
        </p:nvSpPr>
        <p:spPr>
          <a:xfrm>
            <a:off x="550363" y="3310578"/>
            <a:ext cx="226867" cy="201660"/>
          </a:xfrm>
          <a:custGeom>
            <a:avLst/>
            <a:gdLst/>
            <a:ahLst/>
            <a:cxnLst/>
            <a:rect l="l" t="t" r="r" b="b"/>
            <a:pathLst>
              <a:path w="226867" h="201660">
                <a:moveTo>
                  <a:pt x="0" y="37811"/>
                </a:moveTo>
                <a:cubicBezTo>
                  <a:pt x="0" y="23908"/>
                  <a:pt x="11304" y="12604"/>
                  <a:pt x="25207" y="12604"/>
                </a:cubicBezTo>
                <a:lnTo>
                  <a:pt x="201660" y="12604"/>
                </a:lnTo>
                <a:cubicBezTo>
                  <a:pt x="215563" y="12604"/>
                  <a:pt x="226867" y="23908"/>
                  <a:pt x="226867" y="37811"/>
                </a:cubicBezTo>
                <a:lnTo>
                  <a:pt x="0" y="37811"/>
                </a:lnTo>
                <a:close/>
                <a:moveTo>
                  <a:pt x="0" y="56717"/>
                </a:moveTo>
                <a:lnTo>
                  <a:pt x="226867" y="56717"/>
                </a:lnTo>
                <a:lnTo>
                  <a:pt x="226867" y="163848"/>
                </a:lnTo>
                <a:cubicBezTo>
                  <a:pt x="226867" y="177752"/>
                  <a:pt x="215563" y="189056"/>
                  <a:pt x="201660" y="189056"/>
                </a:cubicBezTo>
                <a:lnTo>
                  <a:pt x="25207" y="189056"/>
                </a:lnTo>
                <a:cubicBezTo>
                  <a:pt x="11304" y="189056"/>
                  <a:pt x="0" y="177752"/>
                  <a:pt x="0" y="163848"/>
                </a:cubicBezTo>
                <a:lnTo>
                  <a:pt x="0" y="56717"/>
                </a:lnTo>
                <a:close/>
                <a:moveTo>
                  <a:pt x="97403" y="163848"/>
                </a:moveTo>
                <a:cubicBezTo>
                  <a:pt x="105359" y="163848"/>
                  <a:pt x="111307" y="156207"/>
                  <a:pt x="106226" y="150063"/>
                </a:cubicBezTo>
                <a:cubicBezTo>
                  <a:pt x="100436" y="143092"/>
                  <a:pt x="91692" y="138641"/>
                  <a:pt x="81924" y="138641"/>
                </a:cubicBezTo>
                <a:lnTo>
                  <a:pt x="56717" y="138641"/>
                </a:lnTo>
                <a:cubicBezTo>
                  <a:pt x="46949" y="138641"/>
                  <a:pt x="38205" y="143092"/>
                  <a:pt x="32415" y="150063"/>
                </a:cubicBezTo>
                <a:cubicBezTo>
                  <a:pt x="27334" y="156207"/>
                  <a:pt x="33282" y="163848"/>
                  <a:pt x="41238" y="163848"/>
                </a:cubicBezTo>
                <a:lnTo>
                  <a:pt x="97364" y="163848"/>
                </a:lnTo>
                <a:close/>
                <a:moveTo>
                  <a:pt x="69320" y="122886"/>
                </a:moveTo>
                <a:cubicBezTo>
                  <a:pt x="81494" y="122886"/>
                  <a:pt x="91377" y="113003"/>
                  <a:pt x="91377" y="100830"/>
                </a:cubicBezTo>
                <a:cubicBezTo>
                  <a:pt x="91377" y="88656"/>
                  <a:pt x="81494" y="78773"/>
                  <a:pt x="69320" y="78773"/>
                </a:cubicBezTo>
                <a:cubicBezTo>
                  <a:pt x="57147" y="78773"/>
                  <a:pt x="47264" y="88656"/>
                  <a:pt x="47264" y="100830"/>
                </a:cubicBezTo>
                <a:cubicBezTo>
                  <a:pt x="47264" y="113003"/>
                  <a:pt x="57147" y="122886"/>
                  <a:pt x="69320" y="122886"/>
                </a:cubicBezTo>
                <a:close/>
                <a:moveTo>
                  <a:pt x="141792" y="81924"/>
                </a:moveTo>
                <a:cubicBezTo>
                  <a:pt x="136553" y="81924"/>
                  <a:pt x="132339" y="86139"/>
                  <a:pt x="132339" y="91377"/>
                </a:cubicBezTo>
                <a:cubicBezTo>
                  <a:pt x="132339" y="96615"/>
                  <a:pt x="136553" y="100830"/>
                  <a:pt x="141792" y="100830"/>
                </a:cubicBezTo>
                <a:lnTo>
                  <a:pt x="185905" y="100830"/>
                </a:lnTo>
                <a:cubicBezTo>
                  <a:pt x="191143" y="100830"/>
                  <a:pt x="195358" y="96615"/>
                  <a:pt x="195358" y="91377"/>
                </a:cubicBezTo>
                <a:cubicBezTo>
                  <a:pt x="195358" y="86139"/>
                  <a:pt x="191143" y="81924"/>
                  <a:pt x="185905" y="81924"/>
                </a:cubicBezTo>
                <a:lnTo>
                  <a:pt x="141792" y="81924"/>
                </a:lnTo>
                <a:close/>
                <a:moveTo>
                  <a:pt x="141792" y="119735"/>
                </a:moveTo>
                <a:cubicBezTo>
                  <a:pt x="136553" y="119735"/>
                  <a:pt x="132339" y="123950"/>
                  <a:pt x="132339" y="129188"/>
                </a:cubicBezTo>
                <a:cubicBezTo>
                  <a:pt x="132339" y="134427"/>
                  <a:pt x="136553" y="138641"/>
                  <a:pt x="141792" y="138641"/>
                </a:cubicBezTo>
                <a:lnTo>
                  <a:pt x="185905" y="138641"/>
                </a:lnTo>
                <a:cubicBezTo>
                  <a:pt x="191143" y="138641"/>
                  <a:pt x="195358" y="134427"/>
                  <a:pt x="195358" y="129188"/>
                </a:cubicBezTo>
                <a:cubicBezTo>
                  <a:pt x="195358" y="123950"/>
                  <a:pt x="191143" y="119735"/>
                  <a:pt x="185905" y="119735"/>
                </a:cubicBezTo>
                <a:lnTo>
                  <a:pt x="141792" y="119735"/>
                </a:ln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6" name="Text 14"/>
          <p:cNvSpPr/>
          <p:nvPr/>
        </p:nvSpPr>
        <p:spPr>
          <a:xfrm>
            <a:off x="890663" y="3276968"/>
            <a:ext cx="2083815" cy="26887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88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Требование документов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37759" y="3646677"/>
            <a:ext cx="5369185" cy="6553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Если у продавца возникают </a:t>
            </a:r>
            <a:r>
              <a:rPr lang="en-US" sz="1059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сомнения в достижении покупателем совершеннолетия</a:t>
            </a: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, он </a:t>
            </a:r>
            <a:r>
              <a:rPr lang="en-US" sz="1059" dirty="0">
                <a:solidFill>
                  <a:srgbClr val="C57B57"/>
                </a:solidFill>
                <a:highlight>
                  <a:srgbClr val="C57B57">
                    <a:alpha val="20000"/>
                  </a:srgbClr>
                </a:highlight>
                <a:latin typeface="MiSans" pitchFamily="34" charset="0"/>
                <a:ea typeface="MiSans" pitchFamily="34" charset="-122"/>
                <a:cs typeface="MiSans" pitchFamily="34" charset="-120"/>
              </a:rPr>
              <a:t>вправе потребовать документ </a:t>
            </a: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, позволяющий установить возраст.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537759" y="4402900"/>
            <a:ext cx="5301966" cy="604979"/>
          </a:xfrm>
          <a:custGeom>
            <a:avLst/>
            <a:gdLst/>
            <a:ahLst/>
            <a:cxnLst/>
            <a:rect l="l" t="t" r="r" b="b"/>
            <a:pathLst>
              <a:path w="5301966" h="604979">
                <a:moveTo>
                  <a:pt x="67219" y="0"/>
                </a:moveTo>
                <a:lnTo>
                  <a:pt x="5234746" y="0"/>
                </a:lnTo>
                <a:cubicBezTo>
                  <a:pt x="5271870" y="0"/>
                  <a:pt x="5301966" y="30095"/>
                  <a:pt x="5301966" y="67219"/>
                </a:cubicBezTo>
                <a:lnTo>
                  <a:pt x="5301966" y="537759"/>
                </a:lnTo>
                <a:cubicBezTo>
                  <a:pt x="5301966" y="574884"/>
                  <a:pt x="5271870" y="604979"/>
                  <a:pt x="5234746" y="604979"/>
                </a:cubicBezTo>
                <a:lnTo>
                  <a:pt x="67219" y="604979"/>
                </a:lnTo>
                <a:cubicBezTo>
                  <a:pt x="30095" y="604979"/>
                  <a:pt x="0" y="574884"/>
                  <a:pt x="0" y="537759"/>
                </a:cubicBezTo>
                <a:lnTo>
                  <a:pt x="0" y="67219"/>
                </a:lnTo>
                <a:cubicBezTo>
                  <a:pt x="0" y="30095"/>
                  <a:pt x="30095" y="0"/>
                  <a:pt x="67219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9" name="Text 17"/>
          <p:cNvSpPr/>
          <p:nvPr/>
        </p:nvSpPr>
        <p:spPr>
          <a:xfrm>
            <a:off x="638589" y="4503730"/>
            <a:ext cx="5167526" cy="4033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Основание:</a:t>
            </a: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ч. 1 ст. 3 ФЗ № 304-ФЗ, Приказ Минпромторга РФ от 07.02.2025 № 536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344502" y="5318771"/>
            <a:ext cx="5654870" cy="1125932"/>
          </a:xfrm>
          <a:custGeom>
            <a:avLst/>
            <a:gdLst/>
            <a:ahLst/>
            <a:cxnLst/>
            <a:rect l="l" t="t" r="r" b="b"/>
            <a:pathLst>
              <a:path w="5654870" h="1125932">
                <a:moveTo>
                  <a:pt x="67218" y="0"/>
                </a:moveTo>
                <a:lnTo>
                  <a:pt x="5587652" y="0"/>
                </a:lnTo>
                <a:cubicBezTo>
                  <a:pt x="5624775" y="0"/>
                  <a:pt x="5654870" y="30095"/>
                  <a:pt x="5654870" y="67218"/>
                </a:cubicBezTo>
                <a:lnTo>
                  <a:pt x="5654870" y="1058714"/>
                </a:lnTo>
                <a:cubicBezTo>
                  <a:pt x="5654870" y="1095838"/>
                  <a:pt x="5624775" y="1125932"/>
                  <a:pt x="5587652" y="1125932"/>
                </a:cubicBezTo>
                <a:lnTo>
                  <a:pt x="67218" y="1125932"/>
                </a:lnTo>
                <a:cubicBezTo>
                  <a:pt x="30095" y="1125932"/>
                  <a:pt x="0" y="1095838"/>
                  <a:pt x="0" y="1058714"/>
                </a:cubicBezTo>
                <a:lnTo>
                  <a:pt x="0" y="67218"/>
                </a:lnTo>
                <a:cubicBezTo>
                  <a:pt x="0" y="30119"/>
                  <a:pt x="30119" y="0"/>
                  <a:pt x="67218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 w="25400">
            <a:solidFill>
              <a:srgbClr val="C57B57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21" name="Shape 19"/>
          <p:cNvSpPr/>
          <p:nvPr/>
        </p:nvSpPr>
        <p:spPr>
          <a:xfrm>
            <a:off x="453734" y="5780907"/>
            <a:ext cx="226867" cy="201660"/>
          </a:xfrm>
          <a:custGeom>
            <a:avLst/>
            <a:gdLst/>
            <a:ahLst/>
            <a:cxnLst/>
            <a:rect l="l" t="t" r="r" b="b"/>
            <a:pathLst>
              <a:path w="226867" h="201660">
                <a:moveTo>
                  <a:pt x="66800" y="60419"/>
                </a:moveTo>
                <a:lnTo>
                  <a:pt x="59434" y="53054"/>
                </a:lnTo>
                <a:cubicBezTo>
                  <a:pt x="54511" y="48130"/>
                  <a:pt x="54511" y="40135"/>
                  <a:pt x="59434" y="35212"/>
                </a:cubicBezTo>
                <a:lnTo>
                  <a:pt x="104611" y="-10004"/>
                </a:lnTo>
                <a:cubicBezTo>
                  <a:pt x="109534" y="-14928"/>
                  <a:pt x="117530" y="-14928"/>
                  <a:pt x="122453" y="-10004"/>
                </a:cubicBezTo>
                <a:lnTo>
                  <a:pt x="129818" y="-2600"/>
                </a:lnTo>
                <a:cubicBezTo>
                  <a:pt x="134742" y="2324"/>
                  <a:pt x="134742" y="10319"/>
                  <a:pt x="129818" y="15243"/>
                </a:cubicBezTo>
                <a:lnTo>
                  <a:pt x="84642" y="60419"/>
                </a:lnTo>
                <a:cubicBezTo>
                  <a:pt x="79719" y="65342"/>
                  <a:pt x="71723" y="65342"/>
                  <a:pt x="66800" y="60419"/>
                </a:cubicBezTo>
                <a:close/>
                <a:moveTo>
                  <a:pt x="108707" y="83381"/>
                </a:moveTo>
                <a:lnTo>
                  <a:pt x="96340" y="71014"/>
                </a:lnTo>
                <a:lnTo>
                  <a:pt x="140453" y="26901"/>
                </a:lnTo>
                <a:lnTo>
                  <a:pt x="187480" y="73929"/>
                </a:lnTo>
                <a:lnTo>
                  <a:pt x="143367" y="118042"/>
                </a:lnTo>
                <a:lnTo>
                  <a:pt x="131000" y="105674"/>
                </a:lnTo>
                <a:lnTo>
                  <a:pt x="39623" y="197051"/>
                </a:lnTo>
                <a:cubicBezTo>
                  <a:pt x="33479" y="203196"/>
                  <a:pt x="23514" y="203196"/>
                  <a:pt x="17330" y="197051"/>
                </a:cubicBezTo>
                <a:cubicBezTo>
                  <a:pt x="11146" y="190907"/>
                  <a:pt x="11186" y="180942"/>
                  <a:pt x="17330" y="174758"/>
                </a:cubicBezTo>
                <a:lnTo>
                  <a:pt x="108707" y="83381"/>
                </a:lnTo>
                <a:close/>
                <a:moveTo>
                  <a:pt x="153962" y="147542"/>
                </a:moveTo>
                <a:cubicBezTo>
                  <a:pt x="149039" y="142619"/>
                  <a:pt x="149039" y="134624"/>
                  <a:pt x="153962" y="129700"/>
                </a:cubicBezTo>
                <a:lnTo>
                  <a:pt x="199139" y="84524"/>
                </a:lnTo>
                <a:cubicBezTo>
                  <a:pt x="204062" y="79600"/>
                  <a:pt x="212058" y="79600"/>
                  <a:pt x="216981" y="84524"/>
                </a:cubicBezTo>
                <a:lnTo>
                  <a:pt x="224346" y="91889"/>
                </a:lnTo>
                <a:cubicBezTo>
                  <a:pt x="229270" y="96812"/>
                  <a:pt x="229270" y="104808"/>
                  <a:pt x="224346" y="109731"/>
                </a:cubicBezTo>
                <a:lnTo>
                  <a:pt x="179170" y="154947"/>
                </a:lnTo>
                <a:cubicBezTo>
                  <a:pt x="174246" y="159870"/>
                  <a:pt x="166251" y="159870"/>
                  <a:pt x="161328" y="154947"/>
                </a:cubicBezTo>
                <a:lnTo>
                  <a:pt x="153962" y="147582"/>
                </a:ln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2" name="Text 20"/>
          <p:cNvSpPr/>
          <p:nvPr/>
        </p:nvSpPr>
        <p:spPr>
          <a:xfrm>
            <a:off x="745064" y="5461613"/>
            <a:ext cx="5192733" cy="2352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1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Ответственность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745064" y="5696882"/>
            <a:ext cx="5184331" cy="60497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Статья 14.16.1 КоАП РФ (введена ФЗ № 149-ФЗ от 07.06.2025). Штрафы: граждане — 30-50 тыс. руб., должностные лица — 100-200 тыс. руб., юрлица — 300-500 тыс. руб.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6178581" y="840248"/>
            <a:ext cx="5671675" cy="4302070"/>
          </a:xfrm>
          <a:custGeom>
            <a:avLst/>
            <a:gdLst/>
            <a:ahLst/>
            <a:cxnLst/>
            <a:rect l="l" t="t" r="r" b="b"/>
            <a:pathLst>
              <a:path w="5671675" h="4302070">
                <a:moveTo>
                  <a:pt x="67241" y="0"/>
                </a:moveTo>
                <a:lnTo>
                  <a:pt x="5604433" y="0"/>
                </a:lnTo>
                <a:cubicBezTo>
                  <a:pt x="5641570" y="0"/>
                  <a:pt x="5671675" y="30105"/>
                  <a:pt x="5671675" y="67241"/>
                </a:cubicBezTo>
                <a:lnTo>
                  <a:pt x="5671675" y="4234829"/>
                </a:lnTo>
                <a:cubicBezTo>
                  <a:pt x="5671675" y="4271965"/>
                  <a:pt x="5641570" y="4302070"/>
                  <a:pt x="5604433" y="4302070"/>
                </a:cubicBezTo>
                <a:lnTo>
                  <a:pt x="67241" y="4302070"/>
                </a:lnTo>
                <a:cubicBezTo>
                  <a:pt x="30105" y="4302070"/>
                  <a:pt x="0" y="4271965"/>
                  <a:pt x="0" y="4234829"/>
                </a:cubicBezTo>
                <a:lnTo>
                  <a:pt x="0" y="67241"/>
                </a:lnTo>
                <a:cubicBezTo>
                  <a:pt x="0" y="30105"/>
                  <a:pt x="30105" y="0"/>
                  <a:pt x="67241" y="0"/>
                </a:cubicBezTo>
                <a:close/>
              </a:path>
            </a:pathLst>
          </a:custGeom>
          <a:solidFill>
            <a:srgbClr val="3D5A6C"/>
          </a:solidFill>
          <a:ln/>
          <a:effectLst>
            <a:outerShdw blurRad="50415" dist="3361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25" name="Shape 23"/>
          <p:cNvSpPr/>
          <p:nvPr/>
        </p:nvSpPr>
        <p:spPr>
          <a:xfrm>
            <a:off x="6380240" y="1016700"/>
            <a:ext cx="252074" cy="252074"/>
          </a:xfrm>
          <a:custGeom>
            <a:avLst/>
            <a:gdLst/>
            <a:ahLst/>
            <a:cxnLst/>
            <a:rect l="l" t="t" r="r" b="b"/>
            <a:pathLst>
              <a:path w="252074" h="252074">
                <a:moveTo>
                  <a:pt x="31509" y="31509"/>
                </a:moveTo>
                <a:cubicBezTo>
                  <a:pt x="14130" y="31509"/>
                  <a:pt x="0" y="45639"/>
                  <a:pt x="0" y="63019"/>
                </a:cubicBezTo>
                <a:lnTo>
                  <a:pt x="0" y="189056"/>
                </a:lnTo>
                <a:cubicBezTo>
                  <a:pt x="0" y="206435"/>
                  <a:pt x="14130" y="220565"/>
                  <a:pt x="31509" y="220565"/>
                </a:cubicBezTo>
                <a:lnTo>
                  <a:pt x="220565" y="220565"/>
                </a:lnTo>
                <a:cubicBezTo>
                  <a:pt x="237944" y="220565"/>
                  <a:pt x="252074" y="206435"/>
                  <a:pt x="252074" y="189056"/>
                </a:cubicBezTo>
                <a:lnTo>
                  <a:pt x="252074" y="63019"/>
                </a:lnTo>
                <a:cubicBezTo>
                  <a:pt x="252074" y="45639"/>
                  <a:pt x="237944" y="31509"/>
                  <a:pt x="220565" y="31509"/>
                </a:cubicBezTo>
                <a:lnTo>
                  <a:pt x="31509" y="31509"/>
                </a:lnTo>
                <a:close/>
                <a:moveTo>
                  <a:pt x="78773" y="157547"/>
                </a:moveTo>
                <a:cubicBezTo>
                  <a:pt x="78773" y="166242"/>
                  <a:pt x="71714" y="173301"/>
                  <a:pt x="63019" y="173301"/>
                </a:cubicBezTo>
                <a:cubicBezTo>
                  <a:pt x="54323" y="173301"/>
                  <a:pt x="47264" y="166242"/>
                  <a:pt x="47264" y="157547"/>
                </a:cubicBezTo>
                <a:cubicBezTo>
                  <a:pt x="47264" y="148851"/>
                  <a:pt x="54323" y="141792"/>
                  <a:pt x="63019" y="141792"/>
                </a:cubicBezTo>
                <a:cubicBezTo>
                  <a:pt x="71714" y="141792"/>
                  <a:pt x="78773" y="148851"/>
                  <a:pt x="78773" y="157547"/>
                </a:cubicBezTo>
                <a:close/>
                <a:moveTo>
                  <a:pt x="63019" y="110283"/>
                </a:moveTo>
                <a:cubicBezTo>
                  <a:pt x="54323" y="110283"/>
                  <a:pt x="47264" y="103223"/>
                  <a:pt x="47264" y="94528"/>
                </a:cubicBezTo>
                <a:cubicBezTo>
                  <a:pt x="47264" y="85833"/>
                  <a:pt x="54323" y="78773"/>
                  <a:pt x="63019" y="78773"/>
                </a:cubicBezTo>
                <a:cubicBezTo>
                  <a:pt x="71714" y="78773"/>
                  <a:pt x="78773" y="85833"/>
                  <a:pt x="78773" y="94528"/>
                </a:cubicBezTo>
                <a:cubicBezTo>
                  <a:pt x="78773" y="103223"/>
                  <a:pt x="71714" y="110283"/>
                  <a:pt x="63019" y="110283"/>
                </a:cubicBezTo>
                <a:close/>
                <a:moveTo>
                  <a:pt x="122099" y="82712"/>
                </a:moveTo>
                <a:lnTo>
                  <a:pt x="192994" y="82712"/>
                </a:lnTo>
                <a:cubicBezTo>
                  <a:pt x="199543" y="82712"/>
                  <a:pt x="204810" y="87980"/>
                  <a:pt x="204810" y="94528"/>
                </a:cubicBezTo>
                <a:cubicBezTo>
                  <a:pt x="204810" y="101076"/>
                  <a:pt x="199543" y="106344"/>
                  <a:pt x="192994" y="106344"/>
                </a:cubicBezTo>
                <a:lnTo>
                  <a:pt x="122099" y="106344"/>
                </a:lnTo>
                <a:cubicBezTo>
                  <a:pt x="115551" y="106344"/>
                  <a:pt x="110283" y="101076"/>
                  <a:pt x="110283" y="94528"/>
                </a:cubicBezTo>
                <a:cubicBezTo>
                  <a:pt x="110283" y="87980"/>
                  <a:pt x="115551" y="82712"/>
                  <a:pt x="122099" y="82712"/>
                </a:cubicBezTo>
                <a:close/>
                <a:moveTo>
                  <a:pt x="122099" y="145731"/>
                </a:moveTo>
                <a:lnTo>
                  <a:pt x="192994" y="145731"/>
                </a:lnTo>
                <a:cubicBezTo>
                  <a:pt x="199543" y="145731"/>
                  <a:pt x="204810" y="150998"/>
                  <a:pt x="204810" y="157547"/>
                </a:cubicBezTo>
                <a:cubicBezTo>
                  <a:pt x="204810" y="164095"/>
                  <a:pt x="199543" y="169363"/>
                  <a:pt x="192994" y="169363"/>
                </a:cubicBezTo>
                <a:lnTo>
                  <a:pt x="122099" y="169363"/>
                </a:lnTo>
                <a:cubicBezTo>
                  <a:pt x="115551" y="169363"/>
                  <a:pt x="110283" y="164095"/>
                  <a:pt x="110283" y="157547"/>
                </a:cubicBezTo>
                <a:cubicBezTo>
                  <a:pt x="110283" y="150998"/>
                  <a:pt x="115551" y="145731"/>
                  <a:pt x="122099" y="145731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6" name="Text 24"/>
          <p:cNvSpPr/>
          <p:nvPr/>
        </p:nvSpPr>
        <p:spPr>
          <a:xfrm>
            <a:off x="6762553" y="1008298"/>
            <a:ext cx="3218150" cy="26887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88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Перечень документов (Приказ № 536)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6346630" y="1411617"/>
            <a:ext cx="5335575" cy="336099"/>
          </a:xfrm>
          <a:custGeom>
            <a:avLst/>
            <a:gdLst/>
            <a:ahLst/>
            <a:cxnLst/>
            <a:rect l="l" t="t" r="r" b="b"/>
            <a:pathLst>
              <a:path w="5335575" h="336099">
                <a:moveTo>
                  <a:pt x="67220" y="0"/>
                </a:moveTo>
                <a:lnTo>
                  <a:pt x="5268356" y="0"/>
                </a:lnTo>
                <a:cubicBezTo>
                  <a:pt x="5305480" y="0"/>
                  <a:pt x="5335575" y="30095"/>
                  <a:pt x="5335575" y="67220"/>
                </a:cubicBezTo>
                <a:lnTo>
                  <a:pt x="5335575" y="268879"/>
                </a:lnTo>
                <a:cubicBezTo>
                  <a:pt x="5335575" y="306004"/>
                  <a:pt x="5305480" y="336099"/>
                  <a:pt x="5268356" y="336099"/>
                </a:cubicBezTo>
                <a:lnTo>
                  <a:pt x="67220" y="336099"/>
                </a:lnTo>
                <a:cubicBezTo>
                  <a:pt x="30120" y="336099"/>
                  <a:pt x="0" y="305979"/>
                  <a:pt x="0" y="268879"/>
                </a:cubicBezTo>
                <a:lnTo>
                  <a:pt x="0" y="67220"/>
                </a:lnTo>
                <a:cubicBezTo>
                  <a:pt x="0" y="30095"/>
                  <a:pt x="30095" y="0"/>
                  <a:pt x="6722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8" name="Shape 26"/>
          <p:cNvSpPr/>
          <p:nvPr/>
        </p:nvSpPr>
        <p:spPr>
          <a:xfrm>
            <a:off x="6447460" y="1512447"/>
            <a:ext cx="100830" cy="134440"/>
          </a:xfrm>
          <a:custGeom>
            <a:avLst/>
            <a:gdLst/>
            <a:ahLst/>
            <a:cxnLst/>
            <a:rect l="l" t="t" r="r" b="b"/>
            <a:pathLst>
              <a:path w="100830" h="134440">
                <a:moveTo>
                  <a:pt x="0" y="16805"/>
                </a:moveTo>
                <a:cubicBezTo>
                  <a:pt x="0" y="7536"/>
                  <a:pt x="7536" y="0"/>
                  <a:pt x="16805" y="0"/>
                </a:cubicBezTo>
                <a:lnTo>
                  <a:pt x="84025" y="0"/>
                </a:lnTo>
                <a:cubicBezTo>
                  <a:pt x="93294" y="0"/>
                  <a:pt x="100830" y="7536"/>
                  <a:pt x="100830" y="16805"/>
                </a:cubicBezTo>
                <a:lnTo>
                  <a:pt x="100830" y="117635"/>
                </a:lnTo>
                <a:cubicBezTo>
                  <a:pt x="100830" y="126904"/>
                  <a:pt x="93294" y="134440"/>
                  <a:pt x="84025" y="134440"/>
                </a:cubicBezTo>
                <a:lnTo>
                  <a:pt x="16805" y="134440"/>
                </a:lnTo>
                <a:cubicBezTo>
                  <a:pt x="7536" y="134440"/>
                  <a:pt x="0" y="126904"/>
                  <a:pt x="0" y="117635"/>
                </a:cubicBezTo>
                <a:lnTo>
                  <a:pt x="0" y="16805"/>
                </a:lnTo>
                <a:close/>
                <a:moveTo>
                  <a:pt x="25207" y="107132"/>
                </a:moveTo>
                <a:cubicBezTo>
                  <a:pt x="25207" y="110624"/>
                  <a:pt x="28017" y="113433"/>
                  <a:pt x="31509" y="113433"/>
                </a:cubicBezTo>
                <a:lnTo>
                  <a:pt x="69320" y="113433"/>
                </a:lnTo>
                <a:cubicBezTo>
                  <a:pt x="72813" y="113433"/>
                  <a:pt x="75622" y="110624"/>
                  <a:pt x="75622" y="107132"/>
                </a:cubicBezTo>
                <a:cubicBezTo>
                  <a:pt x="75622" y="103639"/>
                  <a:pt x="72813" y="100830"/>
                  <a:pt x="69320" y="100830"/>
                </a:cubicBezTo>
                <a:lnTo>
                  <a:pt x="31509" y="100830"/>
                </a:lnTo>
                <a:cubicBezTo>
                  <a:pt x="28017" y="100830"/>
                  <a:pt x="25207" y="103639"/>
                  <a:pt x="25207" y="107132"/>
                </a:cubicBezTo>
                <a:close/>
                <a:moveTo>
                  <a:pt x="73154" y="54616"/>
                </a:moveTo>
                <a:cubicBezTo>
                  <a:pt x="71894" y="61548"/>
                  <a:pt x="67509" y="67404"/>
                  <a:pt x="61548" y="70686"/>
                </a:cubicBezTo>
                <a:cubicBezTo>
                  <a:pt x="63307" y="66222"/>
                  <a:pt x="64489" y="60708"/>
                  <a:pt x="64857" y="54616"/>
                </a:cubicBezTo>
                <a:lnTo>
                  <a:pt x="73154" y="54616"/>
                </a:lnTo>
                <a:close/>
                <a:moveTo>
                  <a:pt x="27702" y="54616"/>
                </a:moveTo>
                <a:lnTo>
                  <a:pt x="35999" y="54616"/>
                </a:lnTo>
                <a:cubicBezTo>
                  <a:pt x="36367" y="60682"/>
                  <a:pt x="37575" y="66222"/>
                  <a:pt x="39308" y="70686"/>
                </a:cubicBezTo>
                <a:cubicBezTo>
                  <a:pt x="33347" y="67404"/>
                  <a:pt x="28962" y="61548"/>
                  <a:pt x="27702" y="54616"/>
                </a:cubicBezTo>
                <a:close/>
                <a:moveTo>
                  <a:pt x="47763" y="69058"/>
                </a:moveTo>
                <a:cubicBezTo>
                  <a:pt x="46135" y="65539"/>
                  <a:pt x="44848" y="60524"/>
                  <a:pt x="44428" y="54616"/>
                </a:cubicBezTo>
                <a:lnTo>
                  <a:pt x="56454" y="54616"/>
                </a:lnTo>
                <a:cubicBezTo>
                  <a:pt x="56034" y="60524"/>
                  <a:pt x="54747" y="65539"/>
                  <a:pt x="53119" y="69058"/>
                </a:cubicBezTo>
                <a:cubicBezTo>
                  <a:pt x="51938" y="71579"/>
                  <a:pt x="50966" y="72681"/>
                  <a:pt x="50441" y="73128"/>
                </a:cubicBezTo>
                <a:cubicBezTo>
                  <a:pt x="49916" y="72681"/>
                  <a:pt x="48944" y="71605"/>
                  <a:pt x="47763" y="69058"/>
                </a:cubicBezTo>
                <a:close/>
                <a:moveTo>
                  <a:pt x="47763" y="31772"/>
                </a:moveTo>
                <a:cubicBezTo>
                  <a:pt x="48944" y="29251"/>
                  <a:pt x="49916" y="28148"/>
                  <a:pt x="50441" y="27702"/>
                </a:cubicBezTo>
                <a:cubicBezTo>
                  <a:pt x="50966" y="28148"/>
                  <a:pt x="51938" y="29225"/>
                  <a:pt x="53119" y="31772"/>
                </a:cubicBezTo>
                <a:cubicBezTo>
                  <a:pt x="54747" y="35290"/>
                  <a:pt x="56034" y="40306"/>
                  <a:pt x="56454" y="46214"/>
                </a:cubicBezTo>
                <a:lnTo>
                  <a:pt x="44428" y="46214"/>
                </a:lnTo>
                <a:cubicBezTo>
                  <a:pt x="44848" y="40306"/>
                  <a:pt x="46135" y="35290"/>
                  <a:pt x="47763" y="31772"/>
                </a:cubicBezTo>
                <a:close/>
                <a:moveTo>
                  <a:pt x="73154" y="46214"/>
                </a:moveTo>
                <a:lnTo>
                  <a:pt x="64857" y="46214"/>
                </a:lnTo>
                <a:cubicBezTo>
                  <a:pt x="64489" y="40148"/>
                  <a:pt x="63281" y="34608"/>
                  <a:pt x="61548" y="30144"/>
                </a:cubicBezTo>
                <a:cubicBezTo>
                  <a:pt x="67509" y="33426"/>
                  <a:pt x="71894" y="39282"/>
                  <a:pt x="73154" y="46214"/>
                </a:cubicBezTo>
                <a:close/>
                <a:moveTo>
                  <a:pt x="35973" y="46214"/>
                </a:moveTo>
                <a:lnTo>
                  <a:pt x="27676" y="46214"/>
                </a:lnTo>
                <a:cubicBezTo>
                  <a:pt x="28936" y="39282"/>
                  <a:pt x="33321" y="33426"/>
                  <a:pt x="39282" y="30144"/>
                </a:cubicBezTo>
                <a:cubicBezTo>
                  <a:pt x="37522" y="34608"/>
                  <a:pt x="36341" y="40122"/>
                  <a:pt x="35973" y="46214"/>
                </a:cubicBezTo>
                <a:close/>
                <a:moveTo>
                  <a:pt x="84025" y="50415"/>
                </a:moveTo>
                <a:cubicBezTo>
                  <a:pt x="84025" y="31865"/>
                  <a:pt x="68965" y="16805"/>
                  <a:pt x="50415" y="16805"/>
                </a:cubicBezTo>
                <a:cubicBezTo>
                  <a:pt x="31865" y="16805"/>
                  <a:pt x="16805" y="31865"/>
                  <a:pt x="16805" y="50415"/>
                </a:cubicBezTo>
                <a:cubicBezTo>
                  <a:pt x="16805" y="68965"/>
                  <a:pt x="31865" y="84025"/>
                  <a:pt x="50415" y="84025"/>
                </a:cubicBezTo>
                <a:cubicBezTo>
                  <a:pt x="68965" y="84025"/>
                  <a:pt x="84025" y="68965"/>
                  <a:pt x="84025" y="50415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9" name="Text 27"/>
          <p:cNvSpPr/>
          <p:nvPr/>
        </p:nvSpPr>
        <p:spPr>
          <a:xfrm>
            <a:off x="6682729" y="1478837"/>
            <a:ext cx="4495327" cy="2016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Паспорт гражданина РФ</a:t>
            </a:r>
            <a:r>
              <a:rPr lang="en-US" sz="1059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, служебный или дипломатический паспорт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6346630" y="1814936"/>
            <a:ext cx="5335575" cy="336099"/>
          </a:xfrm>
          <a:custGeom>
            <a:avLst/>
            <a:gdLst/>
            <a:ahLst/>
            <a:cxnLst/>
            <a:rect l="l" t="t" r="r" b="b"/>
            <a:pathLst>
              <a:path w="5335575" h="336099">
                <a:moveTo>
                  <a:pt x="67220" y="0"/>
                </a:moveTo>
                <a:lnTo>
                  <a:pt x="5268356" y="0"/>
                </a:lnTo>
                <a:cubicBezTo>
                  <a:pt x="5305480" y="0"/>
                  <a:pt x="5335575" y="30095"/>
                  <a:pt x="5335575" y="67220"/>
                </a:cubicBezTo>
                <a:lnTo>
                  <a:pt x="5335575" y="268879"/>
                </a:lnTo>
                <a:cubicBezTo>
                  <a:pt x="5335575" y="306004"/>
                  <a:pt x="5305480" y="336099"/>
                  <a:pt x="5268356" y="336099"/>
                </a:cubicBezTo>
                <a:lnTo>
                  <a:pt x="67220" y="336099"/>
                </a:lnTo>
                <a:cubicBezTo>
                  <a:pt x="30120" y="336099"/>
                  <a:pt x="0" y="305979"/>
                  <a:pt x="0" y="268879"/>
                </a:cubicBezTo>
                <a:lnTo>
                  <a:pt x="0" y="67220"/>
                </a:lnTo>
                <a:cubicBezTo>
                  <a:pt x="0" y="30095"/>
                  <a:pt x="30095" y="0"/>
                  <a:pt x="6722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1" name="Shape 29"/>
          <p:cNvSpPr/>
          <p:nvPr/>
        </p:nvSpPr>
        <p:spPr>
          <a:xfrm>
            <a:off x="6430655" y="1915766"/>
            <a:ext cx="134440" cy="134440"/>
          </a:xfrm>
          <a:custGeom>
            <a:avLst/>
            <a:gdLst/>
            <a:ahLst/>
            <a:cxnLst/>
            <a:rect l="l" t="t" r="r" b="b"/>
            <a:pathLst>
              <a:path w="134440" h="134440">
                <a:moveTo>
                  <a:pt x="35500" y="30827"/>
                </a:moveTo>
                <a:lnTo>
                  <a:pt x="28647" y="50415"/>
                </a:lnTo>
                <a:lnTo>
                  <a:pt x="105792" y="50415"/>
                </a:lnTo>
                <a:lnTo>
                  <a:pt x="98939" y="30827"/>
                </a:lnTo>
                <a:cubicBezTo>
                  <a:pt x="97758" y="27466"/>
                  <a:pt x="94580" y="25207"/>
                  <a:pt x="91009" y="25207"/>
                </a:cubicBezTo>
                <a:lnTo>
                  <a:pt x="43430" y="25207"/>
                </a:lnTo>
                <a:cubicBezTo>
                  <a:pt x="39859" y="25207"/>
                  <a:pt x="36682" y="27466"/>
                  <a:pt x="35500" y="30827"/>
                </a:cubicBezTo>
                <a:close/>
                <a:moveTo>
                  <a:pt x="10398" y="51675"/>
                </a:moveTo>
                <a:lnTo>
                  <a:pt x="19641" y="25286"/>
                </a:lnTo>
                <a:cubicBezTo>
                  <a:pt x="23186" y="15177"/>
                  <a:pt x="32717" y="8402"/>
                  <a:pt x="43430" y="8402"/>
                </a:cubicBezTo>
                <a:lnTo>
                  <a:pt x="91009" y="8402"/>
                </a:lnTo>
                <a:cubicBezTo>
                  <a:pt x="101723" y="8402"/>
                  <a:pt x="111254" y="15177"/>
                  <a:pt x="114799" y="25286"/>
                </a:cubicBezTo>
                <a:lnTo>
                  <a:pt x="124042" y="51675"/>
                </a:lnTo>
                <a:cubicBezTo>
                  <a:pt x="130133" y="54196"/>
                  <a:pt x="134440" y="60209"/>
                  <a:pt x="134440" y="67220"/>
                </a:cubicBezTo>
                <a:lnTo>
                  <a:pt x="134440" y="117635"/>
                </a:lnTo>
                <a:cubicBezTo>
                  <a:pt x="134440" y="122282"/>
                  <a:pt x="130685" y="126037"/>
                  <a:pt x="126037" y="126037"/>
                </a:cubicBezTo>
                <a:lnTo>
                  <a:pt x="117635" y="126037"/>
                </a:lnTo>
                <a:cubicBezTo>
                  <a:pt x="112987" y="126037"/>
                  <a:pt x="109232" y="122282"/>
                  <a:pt x="109232" y="117635"/>
                </a:cubicBezTo>
                <a:lnTo>
                  <a:pt x="109232" y="109232"/>
                </a:lnTo>
                <a:lnTo>
                  <a:pt x="25207" y="109232"/>
                </a:lnTo>
                <a:lnTo>
                  <a:pt x="25207" y="117635"/>
                </a:lnTo>
                <a:cubicBezTo>
                  <a:pt x="25207" y="122282"/>
                  <a:pt x="21453" y="126037"/>
                  <a:pt x="16805" y="126037"/>
                </a:cubicBezTo>
                <a:lnTo>
                  <a:pt x="8402" y="126037"/>
                </a:lnTo>
                <a:cubicBezTo>
                  <a:pt x="3755" y="126037"/>
                  <a:pt x="0" y="122282"/>
                  <a:pt x="0" y="117635"/>
                </a:cubicBezTo>
                <a:lnTo>
                  <a:pt x="0" y="67220"/>
                </a:lnTo>
                <a:cubicBezTo>
                  <a:pt x="0" y="60209"/>
                  <a:pt x="4306" y="54196"/>
                  <a:pt x="10398" y="51675"/>
                </a:cubicBezTo>
                <a:close/>
                <a:moveTo>
                  <a:pt x="33610" y="79824"/>
                </a:moveTo>
                <a:cubicBezTo>
                  <a:pt x="33610" y="75186"/>
                  <a:pt x="29845" y="71421"/>
                  <a:pt x="25207" y="71421"/>
                </a:cubicBezTo>
                <a:cubicBezTo>
                  <a:pt x="20570" y="71421"/>
                  <a:pt x="16805" y="75186"/>
                  <a:pt x="16805" y="79824"/>
                </a:cubicBezTo>
                <a:cubicBezTo>
                  <a:pt x="16805" y="84461"/>
                  <a:pt x="20570" y="88226"/>
                  <a:pt x="25207" y="88226"/>
                </a:cubicBezTo>
                <a:cubicBezTo>
                  <a:pt x="29845" y="88226"/>
                  <a:pt x="33610" y="84461"/>
                  <a:pt x="33610" y="79824"/>
                </a:cubicBezTo>
                <a:close/>
                <a:moveTo>
                  <a:pt x="109232" y="88226"/>
                </a:moveTo>
                <a:cubicBezTo>
                  <a:pt x="113870" y="88226"/>
                  <a:pt x="117635" y="84461"/>
                  <a:pt x="117635" y="79824"/>
                </a:cubicBezTo>
                <a:cubicBezTo>
                  <a:pt x="117635" y="75186"/>
                  <a:pt x="113870" y="71421"/>
                  <a:pt x="109232" y="71421"/>
                </a:cubicBezTo>
                <a:cubicBezTo>
                  <a:pt x="104595" y="71421"/>
                  <a:pt x="100830" y="75186"/>
                  <a:pt x="100830" y="79824"/>
                </a:cubicBezTo>
                <a:cubicBezTo>
                  <a:pt x="100830" y="84461"/>
                  <a:pt x="104595" y="88226"/>
                  <a:pt x="109232" y="8822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2" name="Text 30"/>
          <p:cNvSpPr/>
          <p:nvPr/>
        </p:nvSpPr>
        <p:spPr>
          <a:xfrm>
            <a:off x="6682729" y="1890558"/>
            <a:ext cx="1981279" cy="1848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Водительское удостоверение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6346630" y="2218255"/>
            <a:ext cx="5335575" cy="537759"/>
          </a:xfrm>
          <a:custGeom>
            <a:avLst/>
            <a:gdLst/>
            <a:ahLst/>
            <a:cxnLst/>
            <a:rect l="l" t="t" r="r" b="b"/>
            <a:pathLst>
              <a:path w="5335575" h="537759">
                <a:moveTo>
                  <a:pt x="67220" y="0"/>
                </a:moveTo>
                <a:lnTo>
                  <a:pt x="5268356" y="0"/>
                </a:lnTo>
                <a:cubicBezTo>
                  <a:pt x="5305480" y="0"/>
                  <a:pt x="5335575" y="30095"/>
                  <a:pt x="5335575" y="67220"/>
                </a:cubicBezTo>
                <a:lnTo>
                  <a:pt x="5335575" y="470539"/>
                </a:lnTo>
                <a:cubicBezTo>
                  <a:pt x="5335575" y="507663"/>
                  <a:pt x="5305480" y="537759"/>
                  <a:pt x="5268356" y="537759"/>
                </a:cubicBezTo>
                <a:lnTo>
                  <a:pt x="67220" y="537759"/>
                </a:lnTo>
                <a:cubicBezTo>
                  <a:pt x="30095" y="537759"/>
                  <a:pt x="0" y="507663"/>
                  <a:pt x="0" y="470539"/>
                </a:cubicBezTo>
                <a:lnTo>
                  <a:pt x="0" y="67220"/>
                </a:lnTo>
                <a:cubicBezTo>
                  <a:pt x="0" y="30095"/>
                  <a:pt x="30095" y="0"/>
                  <a:pt x="6722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4" name="Shape 32"/>
          <p:cNvSpPr/>
          <p:nvPr/>
        </p:nvSpPr>
        <p:spPr>
          <a:xfrm>
            <a:off x="6447460" y="2319085"/>
            <a:ext cx="100830" cy="134440"/>
          </a:xfrm>
          <a:custGeom>
            <a:avLst/>
            <a:gdLst/>
            <a:ahLst/>
            <a:cxnLst/>
            <a:rect l="l" t="t" r="r" b="b"/>
            <a:pathLst>
              <a:path w="100830" h="134440">
                <a:moveTo>
                  <a:pt x="16805" y="0"/>
                </a:moveTo>
                <a:cubicBezTo>
                  <a:pt x="7536" y="0"/>
                  <a:pt x="0" y="7536"/>
                  <a:pt x="0" y="16805"/>
                </a:cubicBezTo>
                <a:lnTo>
                  <a:pt x="0" y="117635"/>
                </a:lnTo>
                <a:cubicBezTo>
                  <a:pt x="0" y="126904"/>
                  <a:pt x="7536" y="134440"/>
                  <a:pt x="16805" y="134440"/>
                </a:cubicBezTo>
                <a:lnTo>
                  <a:pt x="84025" y="134440"/>
                </a:lnTo>
                <a:cubicBezTo>
                  <a:pt x="93294" y="134440"/>
                  <a:pt x="100830" y="126904"/>
                  <a:pt x="100830" y="117635"/>
                </a:cubicBezTo>
                <a:lnTo>
                  <a:pt x="100830" y="16805"/>
                </a:lnTo>
                <a:cubicBezTo>
                  <a:pt x="100830" y="7536"/>
                  <a:pt x="93294" y="0"/>
                  <a:pt x="84025" y="0"/>
                </a:cubicBezTo>
                <a:lnTo>
                  <a:pt x="16805" y="0"/>
                </a:lnTo>
                <a:close/>
                <a:moveTo>
                  <a:pt x="42012" y="92427"/>
                </a:moveTo>
                <a:lnTo>
                  <a:pt x="58817" y="92427"/>
                </a:lnTo>
                <a:cubicBezTo>
                  <a:pt x="70423" y="92427"/>
                  <a:pt x="79824" y="101828"/>
                  <a:pt x="79824" y="113433"/>
                </a:cubicBezTo>
                <a:cubicBezTo>
                  <a:pt x="79824" y="115744"/>
                  <a:pt x="77933" y="117635"/>
                  <a:pt x="75622" y="117635"/>
                </a:cubicBezTo>
                <a:lnTo>
                  <a:pt x="25207" y="117635"/>
                </a:lnTo>
                <a:cubicBezTo>
                  <a:pt x="22897" y="117635"/>
                  <a:pt x="21006" y="115744"/>
                  <a:pt x="21006" y="113433"/>
                </a:cubicBezTo>
                <a:cubicBezTo>
                  <a:pt x="21006" y="101828"/>
                  <a:pt x="30406" y="92427"/>
                  <a:pt x="42012" y="92427"/>
                </a:cubicBezTo>
                <a:close/>
                <a:moveTo>
                  <a:pt x="35711" y="67220"/>
                </a:moveTo>
                <a:cubicBezTo>
                  <a:pt x="35711" y="59104"/>
                  <a:pt x="42299" y="52516"/>
                  <a:pt x="50415" y="52516"/>
                </a:cubicBezTo>
                <a:cubicBezTo>
                  <a:pt x="58530" y="52516"/>
                  <a:pt x="65119" y="59104"/>
                  <a:pt x="65119" y="67220"/>
                </a:cubicBezTo>
                <a:cubicBezTo>
                  <a:pt x="65119" y="75335"/>
                  <a:pt x="58530" y="81924"/>
                  <a:pt x="50415" y="81924"/>
                </a:cubicBezTo>
                <a:cubicBezTo>
                  <a:pt x="42299" y="81924"/>
                  <a:pt x="35711" y="75335"/>
                  <a:pt x="35711" y="67220"/>
                </a:cubicBezTo>
                <a:close/>
                <a:moveTo>
                  <a:pt x="39912" y="16805"/>
                </a:moveTo>
                <a:lnTo>
                  <a:pt x="60918" y="16805"/>
                </a:lnTo>
                <a:cubicBezTo>
                  <a:pt x="64410" y="16805"/>
                  <a:pt x="67220" y="19615"/>
                  <a:pt x="67220" y="23107"/>
                </a:cubicBezTo>
                <a:cubicBezTo>
                  <a:pt x="67220" y="26599"/>
                  <a:pt x="64410" y="29409"/>
                  <a:pt x="60918" y="29409"/>
                </a:cubicBezTo>
                <a:lnTo>
                  <a:pt x="39912" y="29409"/>
                </a:lnTo>
                <a:cubicBezTo>
                  <a:pt x="36420" y="29409"/>
                  <a:pt x="33610" y="26599"/>
                  <a:pt x="33610" y="23107"/>
                </a:cubicBezTo>
                <a:cubicBezTo>
                  <a:pt x="33610" y="19615"/>
                  <a:pt x="36420" y="16805"/>
                  <a:pt x="39912" y="16805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5" name="Text 33"/>
          <p:cNvSpPr/>
          <p:nvPr/>
        </p:nvSpPr>
        <p:spPr>
          <a:xfrm>
            <a:off x="6682729" y="2285475"/>
            <a:ext cx="4999476" cy="4033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Временное удостоверение личности</a:t>
            </a:r>
            <a:r>
              <a:rPr lang="en-US" sz="1059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лица с гражданством РФ либо без него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6346630" y="2823234"/>
            <a:ext cx="5335575" cy="336099"/>
          </a:xfrm>
          <a:custGeom>
            <a:avLst/>
            <a:gdLst/>
            <a:ahLst/>
            <a:cxnLst/>
            <a:rect l="l" t="t" r="r" b="b"/>
            <a:pathLst>
              <a:path w="5335575" h="336099">
                <a:moveTo>
                  <a:pt x="67220" y="0"/>
                </a:moveTo>
                <a:lnTo>
                  <a:pt x="5268356" y="0"/>
                </a:lnTo>
                <a:cubicBezTo>
                  <a:pt x="5305480" y="0"/>
                  <a:pt x="5335575" y="30095"/>
                  <a:pt x="5335575" y="67220"/>
                </a:cubicBezTo>
                <a:lnTo>
                  <a:pt x="5335575" y="268879"/>
                </a:lnTo>
                <a:cubicBezTo>
                  <a:pt x="5335575" y="306004"/>
                  <a:pt x="5305480" y="336099"/>
                  <a:pt x="5268356" y="336099"/>
                </a:cubicBezTo>
                <a:lnTo>
                  <a:pt x="67220" y="336099"/>
                </a:lnTo>
                <a:cubicBezTo>
                  <a:pt x="30120" y="336099"/>
                  <a:pt x="0" y="305979"/>
                  <a:pt x="0" y="268879"/>
                </a:cubicBezTo>
                <a:lnTo>
                  <a:pt x="0" y="67220"/>
                </a:lnTo>
                <a:cubicBezTo>
                  <a:pt x="0" y="30095"/>
                  <a:pt x="30095" y="0"/>
                  <a:pt x="6722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7" name="Shape 35"/>
          <p:cNvSpPr/>
          <p:nvPr/>
        </p:nvSpPr>
        <p:spPr>
          <a:xfrm>
            <a:off x="6422253" y="2924063"/>
            <a:ext cx="151245" cy="134440"/>
          </a:xfrm>
          <a:custGeom>
            <a:avLst/>
            <a:gdLst/>
            <a:ahLst/>
            <a:cxnLst/>
            <a:rect l="l" t="t" r="r" b="b"/>
            <a:pathLst>
              <a:path w="151245" h="134440">
                <a:moveTo>
                  <a:pt x="75622" y="16805"/>
                </a:moveTo>
                <a:cubicBezTo>
                  <a:pt x="70985" y="16805"/>
                  <a:pt x="67220" y="20570"/>
                  <a:pt x="67220" y="25207"/>
                </a:cubicBezTo>
                <a:cubicBezTo>
                  <a:pt x="67220" y="29845"/>
                  <a:pt x="70985" y="33610"/>
                  <a:pt x="75622" y="33610"/>
                </a:cubicBezTo>
                <a:cubicBezTo>
                  <a:pt x="80260" y="33610"/>
                  <a:pt x="84025" y="29845"/>
                  <a:pt x="84025" y="25207"/>
                </a:cubicBezTo>
                <a:cubicBezTo>
                  <a:pt x="84025" y="20570"/>
                  <a:pt x="80260" y="16805"/>
                  <a:pt x="75622" y="16805"/>
                </a:cubicBezTo>
                <a:close/>
                <a:moveTo>
                  <a:pt x="50415" y="25207"/>
                </a:moveTo>
                <a:cubicBezTo>
                  <a:pt x="50415" y="11291"/>
                  <a:pt x="61706" y="0"/>
                  <a:pt x="75622" y="0"/>
                </a:cubicBezTo>
                <a:cubicBezTo>
                  <a:pt x="89539" y="0"/>
                  <a:pt x="100830" y="11291"/>
                  <a:pt x="100830" y="25207"/>
                </a:cubicBezTo>
                <a:cubicBezTo>
                  <a:pt x="100830" y="36183"/>
                  <a:pt x="93819" y="45531"/>
                  <a:pt x="84025" y="48971"/>
                </a:cubicBezTo>
                <a:lnTo>
                  <a:pt x="84025" y="116689"/>
                </a:lnTo>
                <a:cubicBezTo>
                  <a:pt x="100541" y="112935"/>
                  <a:pt x="112961" y="98388"/>
                  <a:pt x="113407" y="80848"/>
                </a:cubicBezTo>
                <a:lnTo>
                  <a:pt x="109180" y="84550"/>
                </a:lnTo>
                <a:cubicBezTo>
                  <a:pt x="106554" y="86834"/>
                  <a:pt x="102589" y="86572"/>
                  <a:pt x="100278" y="83946"/>
                </a:cubicBezTo>
                <a:cubicBezTo>
                  <a:pt x="97968" y="81320"/>
                  <a:pt x="98257" y="77355"/>
                  <a:pt x="100882" y="75045"/>
                </a:cubicBezTo>
                <a:lnTo>
                  <a:pt x="117687" y="60340"/>
                </a:lnTo>
                <a:cubicBezTo>
                  <a:pt x="120050" y="58266"/>
                  <a:pt x="123622" y="58266"/>
                  <a:pt x="125985" y="60340"/>
                </a:cubicBezTo>
                <a:lnTo>
                  <a:pt x="142790" y="75045"/>
                </a:lnTo>
                <a:cubicBezTo>
                  <a:pt x="145415" y="77329"/>
                  <a:pt x="145678" y="81320"/>
                  <a:pt x="143394" y="83946"/>
                </a:cubicBezTo>
                <a:cubicBezTo>
                  <a:pt x="141109" y="86572"/>
                  <a:pt x="137118" y="86834"/>
                  <a:pt x="134492" y="84550"/>
                </a:cubicBezTo>
                <a:lnTo>
                  <a:pt x="130238" y="80848"/>
                </a:lnTo>
                <a:cubicBezTo>
                  <a:pt x="129687" y="110545"/>
                  <a:pt x="105451" y="134440"/>
                  <a:pt x="75622" y="134440"/>
                </a:cubicBezTo>
                <a:cubicBezTo>
                  <a:pt x="45794" y="134440"/>
                  <a:pt x="21558" y="110545"/>
                  <a:pt x="21006" y="80848"/>
                </a:cubicBezTo>
                <a:lnTo>
                  <a:pt x="16752" y="84576"/>
                </a:lnTo>
                <a:cubicBezTo>
                  <a:pt x="14127" y="86861"/>
                  <a:pt x="10162" y="86598"/>
                  <a:pt x="7851" y="83972"/>
                </a:cubicBezTo>
                <a:cubicBezTo>
                  <a:pt x="5540" y="81347"/>
                  <a:pt x="5829" y="77382"/>
                  <a:pt x="8455" y="75071"/>
                </a:cubicBezTo>
                <a:lnTo>
                  <a:pt x="25260" y="60367"/>
                </a:lnTo>
                <a:cubicBezTo>
                  <a:pt x="27623" y="58292"/>
                  <a:pt x="31194" y="58292"/>
                  <a:pt x="33557" y="60367"/>
                </a:cubicBezTo>
                <a:lnTo>
                  <a:pt x="50362" y="75071"/>
                </a:lnTo>
                <a:cubicBezTo>
                  <a:pt x="52988" y="77355"/>
                  <a:pt x="53251" y="81347"/>
                  <a:pt x="50966" y="83972"/>
                </a:cubicBezTo>
                <a:cubicBezTo>
                  <a:pt x="48682" y="86598"/>
                  <a:pt x="44691" y="86861"/>
                  <a:pt x="42065" y="84576"/>
                </a:cubicBezTo>
                <a:lnTo>
                  <a:pt x="37837" y="80874"/>
                </a:lnTo>
                <a:cubicBezTo>
                  <a:pt x="38310" y="98414"/>
                  <a:pt x="50730" y="112961"/>
                  <a:pt x="67220" y="116716"/>
                </a:cubicBezTo>
                <a:lnTo>
                  <a:pt x="67220" y="48997"/>
                </a:lnTo>
                <a:cubicBezTo>
                  <a:pt x="57426" y="45531"/>
                  <a:pt x="50415" y="36209"/>
                  <a:pt x="50415" y="25234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8" name="Text 36"/>
          <p:cNvSpPr/>
          <p:nvPr/>
        </p:nvSpPr>
        <p:spPr>
          <a:xfrm>
            <a:off x="6682729" y="2890453"/>
            <a:ext cx="4747402" cy="2016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Удостоверение личности моряка</a:t>
            </a:r>
            <a:r>
              <a:rPr lang="en-US" sz="1059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, военнослужащего или военный билет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6346630" y="3226553"/>
            <a:ext cx="5335575" cy="537759"/>
          </a:xfrm>
          <a:custGeom>
            <a:avLst/>
            <a:gdLst/>
            <a:ahLst/>
            <a:cxnLst/>
            <a:rect l="l" t="t" r="r" b="b"/>
            <a:pathLst>
              <a:path w="5335575" h="537759">
                <a:moveTo>
                  <a:pt x="67220" y="0"/>
                </a:moveTo>
                <a:lnTo>
                  <a:pt x="5268356" y="0"/>
                </a:lnTo>
                <a:cubicBezTo>
                  <a:pt x="5305480" y="0"/>
                  <a:pt x="5335575" y="30095"/>
                  <a:pt x="5335575" y="67220"/>
                </a:cubicBezTo>
                <a:lnTo>
                  <a:pt x="5335575" y="470539"/>
                </a:lnTo>
                <a:cubicBezTo>
                  <a:pt x="5335575" y="507663"/>
                  <a:pt x="5305480" y="537759"/>
                  <a:pt x="5268356" y="537759"/>
                </a:cubicBezTo>
                <a:lnTo>
                  <a:pt x="67220" y="537759"/>
                </a:lnTo>
                <a:cubicBezTo>
                  <a:pt x="30095" y="537759"/>
                  <a:pt x="0" y="507663"/>
                  <a:pt x="0" y="470539"/>
                </a:cubicBezTo>
                <a:lnTo>
                  <a:pt x="0" y="67220"/>
                </a:lnTo>
                <a:cubicBezTo>
                  <a:pt x="0" y="30095"/>
                  <a:pt x="30095" y="0"/>
                  <a:pt x="6722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0" name="Shape 38"/>
          <p:cNvSpPr/>
          <p:nvPr/>
        </p:nvSpPr>
        <p:spPr>
          <a:xfrm>
            <a:off x="6422253" y="3327382"/>
            <a:ext cx="151245" cy="134440"/>
          </a:xfrm>
          <a:custGeom>
            <a:avLst/>
            <a:gdLst/>
            <a:ahLst/>
            <a:cxnLst/>
            <a:rect l="l" t="t" r="r" b="b"/>
            <a:pathLst>
              <a:path w="151245" h="134440">
                <a:moveTo>
                  <a:pt x="136540" y="52516"/>
                </a:moveTo>
                <a:cubicBezTo>
                  <a:pt x="144654" y="52516"/>
                  <a:pt x="151245" y="59106"/>
                  <a:pt x="151245" y="67220"/>
                </a:cubicBezTo>
                <a:cubicBezTo>
                  <a:pt x="151245" y="75333"/>
                  <a:pt x="144654" y="81924"/>
                  <a:pt x="136540" y="81924"/>
                </a:cubicBezTo>
                <a:lnTo>
                  <a:pt x="103114" y="81924"/>
                </a:lnTo>
                <a:lnTo>
                  <a:pt x="61312" y="127508"/>
                </a:lnTo>
                <a:cubicBezTo>
                  <a:pt x="59710" y="129241"/>
                  <a:pt x="57478" y="130238"/>
                  <a:pt x="55115" y="130238"/>
                </a:cubicBezTo>
                <a:lnTo>
                  <a:pt x="43640" y="130238"/>
                </a:lnTo>
                <a:cubicBezTo>
                  <a:pt x="40778" y="130238"/>
                  <a:pt x="38756" y="127429"/>
                  <a:pt x="39649" y="124698"/>
                </a:cubicBezTo>
                <a:lnTo>
                  <a:pt x="53907" y="81924"/>
                </a:lnTo>
                <a:lnTo>
                  <a:pt x="27728" y="81924"/>
                </a:lnTo>
                <a:lnTo>
                  <a:pt x="13864" y="99254"/>
                </a:lnTo>
                <a:cubicBezTo>
                  <a:pt x="13076" y="100252"/>
                  <a:pt x="11869" y="100830"/>
                  <a:pt x="10582" y="100830"/>
                </a:cubicBezTo>
                <a:lnTo>
                  <a:pt x="5383" y="100830"/>
                </a:lnTo>
                <a:cubicBezTo>
                  <a:pt x="2652" y="100830"/>
                  <a:pt x="656" y="98257"/>
                  <a:pt x="1313" y="95604"/>
                </a:cubicBezTo>
                <a:lnTo>
                  <a:pt x="8402" y="67220"/>
                </a:lnTo>
                <a:lnTo>
                  <a:pt x="1313" y="38835"/>
                </a:lnTo>
                <a:cubicBezTo>
                  <a:pt x="630" y="36183"/>
                  <a:pt x="2652" y="33610"/>
                  <a:pt x="5383" y="33610"/>
                </a:cubicBezTo>
                <a:lnTo>
                  <a:pt x="10582" y="33610"/>
                </a:lnTo>
                <a:cubicBezTo>
                  <a:pt x="11869" y="33610"/>
                  <a:pt x="13076" y="34188"/>
                  <a:pt x="13864" y="35185"/>
                </a:cubicBezTo>
                <a:lnTo>
                  <a:pt x="27728" y="52516"/>
                </a:lnTo>
                <a:lnTo>
                  <a:pt x="53907" y="52516"/>
                </a:lnTo>
                <a:lnTo>
                  <a:pt x="39649" y="9742"/>
                </a:lnTo>
                <a:cubicBezTo>
                  <a:pt x="38756" y="7011"/>
                  <a:pt x="40778" y="4201"/>
                  <a:pt x="43640" y="4201"/>
                </a:cubicBezTo>
                <a:lnTo>
                  <a:pt x="55115" y="4201"/>
                </a:lnTo>
                <a:cubicBezTo>
                  <a:pt x="57478" y="4201"/>
                  <a:pt x="59710" y="5199"/>
                  <a:pt x="61312" y="6932"/>
                </a:cubicBezTo>
                <a:lnTo>
                  <a:pt x="103114" y="52516"/>
                </a:lnTo>
                <a:lnTo>
                  <a:pt x="136540" y="52516"/>
                </a:ln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1" name="Text 39"/>
          <p:cNvSpPr/>
          <p:nvPr/>
        </p:nvSpPr>
        <p:spPr>
          <a:xfrm>
            <a:off x="6682729" y="3293773"/>
            <a:ext cx="4999476" cy="4033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Загранпаспорт</a:t>
            </a:r>
            <a:r>
              <a:rPr lang="en-US" sz="1059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, паспорт иностранного гражданина либо иной документ, признаваемый в РФ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6346630" y="3831531"/>
            <a:ext cx="5335575" cy="537759"/>
          </a:xfrm>
          <a:custGeom>
            <a:avLst/>
            <a:gdLst/>
            <a:ahLst/>
            <a:cxnLst/>
            <a:rect l="l" t="t" r="r" b="b"/>
            <a:pathLst>
              <a:path w="5335575" h="537759">
                <a:moveTo>
                  <a:pt x="67220" y="0"/>
                </a:moveTo>
                <a:lnTo>
                  <a:pt x="5268356" y="0"/>
                </a:lnTo>
                <a:cubicBezTo>
                  <a:pt x="5305480" y="0"/>
                  <a:pt x="5335575" y="30095"/>
                  <a:pt x="5335575" y="67220"/>
                </a:cubicBezTo>
                <a:lnTo>
                  <a:pt x="5335575" y="470539"/>
                </a:lnTo>
                <a:cubicBezTo>
                  <a:pt x="5335575" y="507663"/>
                  <a:pt x="5305480" y="537759"/>
                  <a:pt x="5268356" y="537759"/>
                </a:cubicBezTo>
                <a:lnTo>
                  <a:pt x="67220" y="537759"/>
                </a:lnTo>
                <a:cubicBezTo>
                  <a:pt x="30095" y="537759"/>
                  <a:pt x="0" y="507663"/>
                  <a:pt x="0" y="470539"/>
                </a:cubicBezTo>
                <a:lnTo>
                  <a:pt x="0" y="67220"/>
                </a:lnTo>
                <a:cubicBezTo>
                  <a:pt x="0" y="30095"/>
                  <a:pt x="30095" y="0"/>
                  <a:pt x="6722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3" name="Shape 41"/>
          <p:cNvSpPr/>
          <p:nvPr/>
        </p:nvSpPr>
        <p:spPr>
          <a:xfrm>
            <a:off x="6430655" y="3932361"/>
            <a:ext cx="134440" cy="134440"/>
          </a:xfrm>
          <a:custGeom>
            <a:avLst/>
            <a:gdLst/>
            <a:ahLst/>
            <a:cxnLst/>
            <a:rect l="l" t="t" r="r" b="b"/>
            <a:pathLst>
              <a:path w="134440" h="134440">
                <a:moveTo>
                  <a:pt x="72944" y="2258"/>
                </a:moveTo>
                <a:cubicBezTo>
                  <a:pt x="69714" y="-735"/>
                  <a:pt x="64725" y="-735"/>
                  <a:pt x="61522" y="2258"/>
                </a:cubicBezTo>
                <a:lnTo>
                  <a:pt x="2705" y="56874"/>
                </a:lnTo>
                <a:cubicBezTo>
                  <a:pt x="184" y="59237"/>
                  <a:pt x="-656" y="62887"/>
                  <a:pt x="604" y="66091"/>
                </a:cubicBezTo>
                <a:cubicBezTo>
                  <a:pt x="1864" y="69294"/>
                  <a:pt x="4936" y="71421"/>
                  <a:pt x="8402" y="71421"/>
                </a:cubicBezTo>
                <a:lnTo>
                  <a:pt x="12604" y="71421"/>
                </a:lnTo>
                <a:lnTo>
                  <a:pt x="12604" y="117635"/>
                </a:lnTo>
                <a:cubicBezTo>
                  <a:pt x="12604" y="126904"/>
                  <a:pt x="20140" y="134440"/>
                  <a:pt x="29409" y="134440"/>
                </a:cubicBezTo>
                <a:lnTo>
                  <a:pt x="105031" y="134440"/>
                </a:lnTo>
                <a:cubicBezTo>
                  <a:pt x="114300" y="134440"/>
                  <a:pt x="121836" y="126904"/>
                  <a:pt x="121836" y="117635"/>
                </a:cubicBezTo>
                <a:lnTo>
                  <a:pt x="121836" y="71421"/>
                </a:lnTo>
                <a:lnTo>
                  <a:pt x="126037" y="71421"/>
                </a:lnTo>
                <a:cubicBezTo>
                  <a:pt x="129503" y="71421"/>
                  <a:pt x="132602" y="69294"/>
                  <a:pt x="133862" y="66091"/>
                </a:cubicBezTo>
                <a:cubicBezTo>
                  <a:pt x="135122" y="62887"/>
                  <a:pt x="134282" y="59211"/>
                  <a:pt x="131761" y="56874"/>
                </a:cubicBezTo>
                <a:lnTo>
                  <a:pt x="72944" y="2258"/>
                </a:lnTo>
                <a:close/>
                <a:moveTo>
                  <a:pt x="63019" y="84025"/>
                </a:moveTo>
                <a:lnTo>
                  <a:pt x="71421" y="84025"/>
                </a:lnTo>
                <a:cubicBezTo>
                  <a:pt x="78379" y="84025"/>
                  <a:pt x="84025" y="89670"/>
                  <a:pt x="84025" y="96629"/>
                </a:cubicBezTo>
                <a:lnTo>
                  <a:pt x="84025" y="121836"/>
                </a:lnTo>
                <a:lnTo>
                  <a:pt x="50415" y="121836"/>
                </a:lnTo>
                <a:lnTo>
                  <a:pt x="50415" y="96629"/>
                </a:lnTo>
                <a:cubicBezTo>
                  <a:pt x="50415" y="89670"/>
                  <a:pt x="56060" y="84025"/>
                  <a:pt x="63019" y="84025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4" name="Text 42"/>
          <p:cNvSpPr/>
          <p:nvPr/>
        </p:nvSpPr>
        <p:spPr>
          <a:xfrm>
            <a:off x="6682729" y="3898751"/>
            <a:ext cx="4999476" cy="4033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Вид на жительство</a:t>
            </a:r>
            <a:r>
              <a:rPr lang="en-US" sz="1059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лица без гражданства в РФ либо разрешение на временное проживание</a:t>
            </a:r>
            <a:endParaRPr lang="en-US" sz="1600" dirty="0"/>
          </a:p>
        </p:txBody>
      </p:sp>
      <p:sp>
        <p:nvSpPr>
          <p:cNvPr id="45" name="Shape 43"/>
          <p:cNvSpPr/>
          <p:nvPr/>
        </p:nvSpPr>
        <p:spPr>
          <a:xfrm>
            <a:off x="6346630" y="4436510"/>
            <a:ext cx="5335575" cy="537759"/>
          </a:xfrm>
          <a:custGeom>
            <a:avLst/>
            <a:gdLst/>
            <a:ahLst/>
            <a:cxnLst/>
            <a:rect l="l" t="t" r="r" b="b"/>
            <a:pathLst>
              <a:path w="5335575" h="537759">
                <a:moveTo>
                  <a:pt x="67220" y="0"/>
                </a:moveTo>
                <a:lnTo>
                  <a:pt x="5268356" y="0"/>
                </a:lnTo>
                <a:cubicBezTo>
                  <a:pt x="5305480" y="0"/>
                  <a:pt x="5335575" y="30095"/>
                  <a:pt x="5335575" y="67220"/>
                </a:cubicBezTo>
                <a:lnTo>
                  <a:pt x="5335575" y="470539"/>
                </a:lnTo>
                <a:cubicBezTo>
                  <a:pt x="5335575" y="507663"/>
                  <a:pt x="5305480" y="537759"/>
                  <a:pt x="5268356" y="537759"/>
                </a:cubicBezTo>
                <a:lnTo>
                  <a:pt x="67220" y="537759"/>
                </a:lnTo>
                <a:cubicBezTo>
                  <a:pt x="30095" y="537759"/>
                  <a:pt x="0" y="507663"/>
                  <a:pt x="0" y="470539"/>
                </a:cubicBezTo>
                <a:lnTo>
                  <a:pt x="0" y="67220"/>
                </a:lnTo>
                <a:cubicBezTo>
                  <a:pt x="0" y="30095"/>
                  <a:pt x="30095" y="0"/>
                  <a:pt x="67220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6" name="Shape 44"/>
          <p:cNvSpPr/>
          <p:nvPr/>
        </p:nvSpPr>
        <p:spPr>
          <a:xfrm>
            <a:off x="6422253" y="4537340"/>
            <a:ext cx="151245" cy="134440"/>
          </a:xfrm>
          <a:custGeom>
            <a:avLst/>
            <a:gdLst/>
            <a:ahLst/>
            <a:cxnLst/>
            <a:rect l="l" t="t" r="r" b="b"/>
            <a:pathLst>
              <a:path w="151245" h="134440">
                <a:moveTo>
                  <a:pt x="70607" y="13969"/>
                </a:moveTo>
                <a:lnTo>
                  <a:pt x="39991" y="47999"/>
                </a:lnTo>
                <a:cubicBezTo>
                  <a:pt x="38783" y="49338"/>
                  <a:pt x="38835" y="51413"/>
                  <a:pt x="40122" y="52699"/>
                </a:cubicBezTo>
                <a:cubicBezTo>
                  <a:pt x="48130" y="60708"/>
                  <a:pt x="61128" y="60708"/>
                  <a:pt x="69137" y="52699"/>
                </a:cubicBezTo>
                <a:lnTo>
                  <a:pt x="77487" y="44349"/>
                </a:lnTo>
                <a:cubicBezTo>
                  <a:pt x="78589" y="43247"/>
                  <a:pt x="79981" y="42643"/>
                  <a:pt x="81399" y="42538"/>
                </a:cubicBezTo>
                <a:cubicBezTo>
                  <a:pt x="83185" y="42380"/>
                  <a:pt x="85023" y="42984"/>
                  <a:pt x="86388" y="44349"/>
                </a:cubicBezTo>
                <a:lnTo>
                  <a:pt x="132759" y="90327"/>
                </a:lnTo>
                <a:lnTo>
                  <a:pt x="151245" y="75622"/>
                </a:lnTo>
                <a:lnTo>
                  <a:pt x="151245" y="0"/>
                </a:lnTo>
                <a:lnTo>
                  <a:pt x="121836" y="16805"/>
                </a:lnTo>
                <a:lnTo>
                  <a:pt x="115587" y="12630"/>
                </a:lnTo>
                <a:cubicBezTo>
                  <a:pt x="111438" y="9873"/>
                  <a:pt x="106580" y="8402"/>
                  <a:pt x="101591" y="8402"/>
                </a:cubicBezTo>
                <a:lnTo>
                  <a:pt x="83106" y="8402"/>
                </a:lnTo>
                <a:cubicBezTo>
                  <a:pt x="82817" y="8402"/>
                  <a:pt x="82502" y="8402"/>
                  <a:pt x="82213" y="8429"/>
                </a:cubicBezTo>
                <a:cubicBezTo>
                  <a:pt x="77775" y="8665"/>
                  <a:pt x="73600" y="10661"/>
                  <a:pt x="70607" y="13969"/>
                </a:cubicBezTo>
                <a:close/>
                <a:moveTo>
                  <a:pt x="30617" y="39570"/>
                </a:moveTo>
                <a:lnTo>
                  <a:pt x="58660" y="8402"/>
                </a:lnTo>
                <a:lnTo>
                  <a:pt x="48262" y="8402"/>
                </a:lnTo>
                <a:cubicBezTo>
                  <a:pt x="41566" y="8402"/>
                  <a:pt x="35159" y="11055"/>
                  <a:pt x="30433" y="15781"/>
                </a:cubicBezTo>
                <a:lnTo>
                  <a:pt x="0" y="50415"/>
                </a:lnTo>
                <a:lnTo>
                  <a:pt x="0" y="142842"/>
                </a:lnTo>
                <a:lnTo>
                  <a:pt x="37811" y="107132"/>
                </a:lnTo>
                <a:lnTo>
                  <a:pt x="41067" y="109836"/>
                </a:lnTo>
                <a:cubicBezTo>
                  <a:pt x="47106" y="114878"/>
                  <a:pt x="54721" y="117635"/>
                  <a:pt x="62572" y="117635"/>
                </a:cubicBezTo>
                <a:lnTo>
                  <a:pt x="66695" y="117635"/>
                </a:lnTo>
                <a:lnTo>
                  <a:pt x="64857" y="115797"/>
                </a:lnTo>
                <a:cubicBezTo>
                  <a:pt x="62388" y="113328"/>
                  <a:pt x="62388" y="109337"/>
                  <a:pt x="64857" y="106895"/>
                </a:cubicBezTo>
                <a:cubicBezTo>
                  <a:pt x="67325" y="104453"/>
                  <a:pt x="71316" y="104427"/>
                  <a:pt x="73758" y="106895"/>
                </a:cubicBezTo>
                <a:lnTo>
                  <a:pt x="84524" y="117661"/>
                </a:lnTo>
                <a:lnTo>
                  <a:pt x="86887" y="117661"/>
                </a:lnTo>
                <a:cubicBezTo>
                  <a:pt x="91902" y="117661"/>
                  <a:pt x="96812" y="116532"/>
                  <a:pt x="101276" y="114431"/>
                </a:cubicBezTo>
                <a:lnTo>
                  <a:pt x="94265" y="107394"/>
                </a:lnTo>
                <a:cubicBezTo>
                  <a:pt x="91797" y="104926"/>
                  <a:pt x="91797" y="100935"/>
                  <a:pt x="94265" y="98493"/>
                </a:cubicBezTo>
                <a:cubicBezTo>
                  <a:pt x="96734" y="96051"/>
                  <a:pt x="100725" y="96025"/>
                  <a:pt x="103167" y="98493"/>
                </a:cubicBezTo>
                <a:lnTo>
                  <a:pt x="111569" y="106895"/>
                </a:lnTo>
                <a:lnTo>
                  <a:pt x="116164" y="102300"/>
                </a:lnTo>
                <a:cubicBezTo>
                  <a:pt x="118501" y="99963"/>
                  <a:pt x="119184" y="96576"/>
                  <a:pt x="118160" y="93609"/>
                </a:cubicBezTo>
                <a:lnTo>
                  <a:pt x="81950" y="57688"/>
                </a:lnTo>
                <a:lnTo>
                  <a:pt x="78038" y="61601"/>
                </a:lnTo>
                <a:cubicBezTo>
                  <a:pt x="65093" y="74546"/>
                  <a:pt x="44139" y="74546"/>
                  <a:pt x="31194" y="61601"/>
                </a:cubicBezTo>
                <a:cubicBezTo>
                  <a:pt x="25155" y="55561"/>
                  <a:pt x="24919" y="45872"/>
                  <a:pt x="30617" y="39544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7" name="Text 45"/>
          <p:cNvSpPr/>
          <p:nvPr/>
        </p:nvSpPr>
        <p:spPr>
          <a:xfrm>
            <a:off x="6682729" y="4503730"/>
            <a:ext cx="4999476" cy="4033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Удостоверение беженца</a:t>
            </a:r>
            <a:r>
              <a:rPr lang="en-US" sz="1059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, свидетельство о предоставлении временного убежища</a:t>
            </a:r>
            <a:endParaRPr lang="en-US" sz="1600" dirty="0"/>
          </a:p>
        </p:txBody>
      </p:sp>
      <p:sp>
        <p:nvSpPr>
          <p:cNvPr id="48" name="Shape 46"/>
          <p:cNvSpPr/>
          <p:nvPr/>
        </p:nvSpPr>
        <p:spPr>
          <a:xfrm>
            <a:off x="6195386" y="5276758"/>
            <a:ext cx="5654870" cy="974688"/>
          </a:xfrm>
          <a:custGeom>
            <a:avLst/>
            <a:gdLst/>
            <a:ahLst/>
            <a:cxnLst/>
            <a:rect l="l" t="t" r="r" b="b"/>
            <a:pathLst>
              <a:path w="5654870" h="974688">
                <a:moveTo>
                  <a:pt x="33610" y="0"/>
                </a:moveTo>
                <a:lnTo>
                  <a:pt x="5587646" y="0"/>
                </a:lnTo>
                <a:cubicBezTo>
                  <a:pt x="5624772" y="0"/>
                  <a:pt x="5654870" y="30097"/>
                  <a:pt x="5654870" y="67224"/>
                </a:cubicBezTo>
                <a:lnTo>
                  <a:pt x="5654870" y="907464"/>
                </a:lnTo>
                <a:cubicBezTo>
                  <a:pt x="5654870" y="944590"/>
                  <a:pt x="5624772" y="974688"/>
                  <a:pt x="5587646" y="974688"/>
                </a:cubicBezTo>
                <a:lnTo>
                  <a:pt x="33610" y="974688"/>
                </a:lnTo>
                <a:cubicBezTo>
                  <a:pt x="15048" y="974688"/>
                  <a:pt x="0" y="959640"/>
                  <a:pt x="0" y="941078"/>
                </a:cubicBezTo>
                <a:lnTo>
                  <a:pt x="0" y="33610"/>
                </a:lnTo>
                <a:cubicBezTo>
                  <a:pt x="0" y="15048"/>
                  <a:pt x="15048" y="0"/>
                  <a:pt x="3361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0415" dist="3361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49" name="Shape 47"/>
          <p:cNvSpPr/>
          <p:nvPr/>
        </p:nvSpPr>
        <p:spPr>
          <a:xfrm>
            <a:off x="6195386" y="5276758"/>
            <a:ext cx="33610" cy="974688"/>
          </a:xfrm>
          <a:custGeom>
            <a:avLst/>
            <a:gdLst/>
            <a:ahLst/>
            <a:cxnLst/>
            <a:rect l="l" t="t" r="r" b="b"/>
            <a:pathLst>
              <a:path w="33610" h="974688">
                <a:moveTo>
                  <a:pt x="33610" y="0"/>
                </a:moveTo>
                <a:lnTo>
                  <a:pt x="33610" y="0"/>
                </a:lnTo>
                <a:lnTo>
                  <a:pt x="33610" y="974688"/>
                </a:lnTo>
                <a:lnTo>
                  <a:pt x="33610" y="974688"/>
                </a:lnTo>
                <a:cubicBezTo>
                  <a:pt x="15048" y="974688"/>
                  <a:pt x="0" y="959640"/>
                  <a:pt x="0" y="941078"/>
                </a:cubicBezTo>
                <a:lnTo>
                  <a:pt x="0" y="33610"/>
                </a:lnTo>
                <a:cubicBezTo>
                  <a:pt x="0" y="15048"/>
                  <a:pt x="15048" y="0"/>
                  <a:pt x="33610" y="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50" name="Shape 48"/>
          <p:cNvSpPr/>
          <p:nvPr/>
        </p:nvSpPr>
        <p:spPr>
          <a:xfrm>
            <a:off x="6397045" y="5428003"/>
            <a:ext cx="151245" cy="201660"/>
          </a:xfrm>
          <a:custGeom>
            <a:avLst/>
            <a:gdLst/>
            <a:ahLst/>
            <a:cxnLst/>
            <a:rect l="l" t="t" r="r" b="b"/>
            <a:pathLst>
              <a:path w="151245" h="201660">
                <a:moveTo>
                  <a:pt x="6302" y="25207"/>
                </a:moveTo>
                <a:cubicBezTo>
                  <a:pt x="6302" y="11304"/>
                  <a:pt x="17606" y="0"/>
                  <a:pt x="31509" y="0"/>
                </a:cubicBezTo>
                <a:lnTo>
                  <a:pt x="119735" y="0"/>
                </a:lnTo>
                <a:cubicBezTo>
                  <a:pt x="133639" y="0"/>
                  <a:pt x="144943" y="11304"/>
                  <a:pt x="144943" y="25207"/>
                </a:cubicBezTo>
                <a:lnTo>
                  <a:pt x="144943" y="176452"/>
                </a:lnTo>
                <a:cubicBezTo>
                  <a:pt x="144943" y="190356"/>
                  <a:pt x="133639" y="201660"/>
                  <a:pt x="119735" y="201660"/>
                </a:cubicBezTo>
                <a:lnTo>
                  <a:pt x="31509" y="201660"/>
                </a:lnTo>
                <a:cubicBezTo>
                  <a:pt x="17606" y="201660"/>
                  <a:pt x="6302" y="190356"/>
                  <a:pt x="6302" y="176452"/>
                </a:cubicBezTo>
                <a:lnTo>
                  <a:pt x="6302" y="25207"/>
                </a:lnTo>
                <a:close/>
                <a:moveTo>
                  <a:pt x="31509" y="25207"/>
                </a:moveTo>
                <a:lnTo>
                  <a:pt x="31509" y="144943"/>
                </a:lnTo>
                <a:lnTo>
                  <a:pt x="119735" y="144943"/>
                </a:lnTo>
                <a:lnTo>
                  <a:pt x="119735" y="25207"/>
                </a:lnTo>
                <a:lnTo>
                  <a:pt x="31509" y="25207"/>
                </a:lnTo>
                <a:close/>
                <a:moveTo>
                  <a:pt x="75622" y="185905"/>
                </a:moveTo>
                <a:cubicBezTo>
                  <a:pt x="82594" y="185905"/>
                  <a:pt x="88226" y="180273"/>
                  <a:pt x="88226" y="173301"/>
                </a:cubicBezTo>
                <a:cubicBezTo>
                  <a:pt x="88226" y="166330"/>
                  <a:pt x="82594" y="160697"/>
                  <a:pt x="75622" y="160697"/>
                </a:cubicBezTo>
                <a:cubicBezTo>
                  <a:pt x="68651" y="160697"/>
                  <a:pt x="63019" y="166330"/>
                  <a:pt x="63019" y="173301"/>
                </a:cubicBezTo>
                <a:cubicBezTo>
                  <a:pt x="63019" y="180273"/>
                  <a:pt x="68651" y="185905"/>
                  <a:pt x="75622" y="185905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51" name="Text 49"/>
          <p:cNvSpPr/>
          <p:nvPr/>
        </p:nvSpPr>
        <p:spPr>
          <a:xfrm>
            <a:off x="6699534" y="5411198"/>
            <a:ext cx="2176243" cy="2352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23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Подтверждение по биометрии</a:t>
            </a:r>
            <a:endParaRPr lang="en-US" sz="1600" dirty="0"/>
          </a:p>
        </p:txBody>
      </p:sp>
      <p:sp>
        <p:nvSpPr>
          <p:cNvPr id="52" name="Text 50"/>
          <p:cNvSpPr/>
          <p:nvPr/>
        </p:nvSpPr>
        <p:spPr>
          <a:xfrm>
            <a:off x="6346630" y="5713687"/>
            <a:ext cx="5436405" cy="4033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Возраст покупателя можно подтвердить с помощью приложения </a:t>
            </a:r>
            <a:r>
              <a:rPr lang="en-US" sz="1059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«Госуслуги Биометрия»</a:t>
            </a:r>
            <a:r>
              <a:rPr lang="en-US" sz="1059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(Постановление Правительства РФ от 18.01.2025 № 15)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62857" y="362857"/>
            <a:ext cx="462643" cy="399143"/>
          </a:xfrm>
          <a:custGeom>
            <a:avLst/>
            <a:gdLst/>
            <a:ahLst/>
            <a:cxnLst/>
            <a:rect l="l" t="t" r="r" b="b"/>
            <a:pathLst>
              <a:path w="462643" h="399143">
                <a:moveTo>
                  <a:pt x="54427" y="0"/>
                </a:moveTo>
                <a:lnTo>
                  <a:pt x="408216" y="0"/>
                </a:lnTo>
                <a:cubicBezTo>
                  <a:pt x="438275" y="0"/>
                  <a:pt x="462643" y="24368"/>
                  <a:pt x="462643" y="54427"/>
                </a:cubicBezTo>
                <a:lnTo>
                  <a:pt x="462643" y="344716"/>
                </a:lnTo>
                <a:cubicBezTo>
                  <a:pt x="462643" y="374775"/>
                  <a:pt x="438275" y="399143"/>
                  <a:pt x="408216" y="399143"/>
                </a:cubicBezTo>
                <a:lnTo>
                  <a:pt x="54427" y="399143"/>
                </a:lnTo>
                <a:cubicBezTo>
                  <a:pt x="24368" y="399143"/>
                  <a:pt x="0" y="374775"/>
                  <a:pt x="0" y="344716"/>
                </a:cubicBezTo>
                <a:lnTo>
                  <a:pt x="0" y="54427"/>
                </a:lnTo>
                <a:cubicBezTo>
                  <a:pt x="0" y="24388"/>
                  <a:pt x="24388" y="0"/>
                  <a:pt x="54427" y="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" name="Text 1"/>
          <p:cNvSpPr/>
          <p:nvPr/>
        </p:nvSpPr>
        <p:spPr>
          <a:xfrm>
            <a:off x="508000" y="462643"/>
            <a:ext cx="252299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68942" y="381000"/>
            <a:ext cx="7112000" cy="3628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571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Региональные требования (Ленинградская область)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81000" y="907143"/>
            <a:ext cx="5624286" cy="3011714"/>
          </a:xfrm>
          <a:custGeom>
            <a:avLst/>
            <a:gdLst/>
            <a:ahLst/>
            <a:cxnLst/>
            <a:rect l="l" t="t" r="r" b="b"/>
            <a:pathLst>
              <a:path w="5624286" h="3011714">
                <a:moveTo>
                  <a:pt x="36286" y="0"/>
                </a:moveTo>
                <a:lnTo>
                  <a:pt x="5551703" y="0"/>
                </a:lnTo>
                <a:cubicBezTo>
                  <a:pt x="5591790" y="0"/>
                  <a:pt x="5624286" y="32496"/>
                  <a:pt x="5624286" y="72582"/>
                </a:cubicBezTo>
                <a:lnTo>
                  <a:pt x="5624286" y="2939132"/>
                </a:lnTo>
                <a:cubicBezTo>
                  <a:pt x="5624286" y="2979218"/>
                  <a:pt x="5591790" y="3011714"/>
                  <a:pt x="5551703" y="3011714"/>
                </a:cubicBezTo>
                <a:lnTo>
                  <a:pt x="36286" y="3011714"/>
                </a:lnTo>
                <a:cubicBezTo>
                  <a:pt x="16246" y="3011714"/>
                  <a:pt x="0" y="2995469"/>
                  <a:pt x="0" y="2975429"/>
                </a:cubicBezTo>
                <a:lnTo>
                  <a:pt x="0" y="36286"/>
                </a:lnTo>
                <a:cubicBezTo>
                  <a:pt x="0" y="16259"/>
                  <a:pt x="16259" y="0"/>
                  <a:pt x="3628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4429" dist="36286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6" name="Shape 4"/>
          <p:cNvSpPr/>
          <p:nvPr/>
        </p:nvSpPr>
        <p:spPr>
          <a:xfrm>
            <a:off x="381000" y="907143"/>
            <a:ext cx="36286" cy="3011714"/>
          </a:xfrm>
          <a:custGeom>
            <a:avLst/>
            <a:gdLst/>
            <a:ahLst/>
            <a:cxnLst/>
            <a:rect l="l" t="t" r="r" b="b"/>
            <a:pathLst>
              <a:path w="36286" h="3011714">
                <a:moveTo>
                  <a:pt x="36286" y="0"/>
                </a:moveTo>
                <a:lnTo>
                  <a:pt x="36286" y="0"/>
                </a:lnTo>
                <a:lnTo>
                  <a:pt x="36286" y="3011714"/>
                </a:lnTo>
                <a:lnTo>
                  <a:pt x="36286" y="3011714"/>
                </a:lnTo>
                <a:cubicBezTo>
                  <a:pt x="16246" y="3011714"/>
                  <a:pt x="0" y="2995469"/>
                  <a:pt x="0" y="2975429"/>
                </a:cubicBezTo>
                <a:lnTo>
                  <a:pt x="0" y="36286"/>
                </a:lnTo>
                <a:cubicBezTo>
                  <a:pt x="0" y="16259"/>
                  <a:pt x="16259" y="0"/>
                  <a:pt x="36286" y="0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7" name="Shape 5"/>
          <p:cNvSpPr/>
          <p:nvPr/>
        </p:nvSpPr>
        <p:spPr>
          <a:xfrm>
            <a:off x="607786" y="1124857"/>
            <a:ext cx="217714" cy="217714"/>
          </a:xfrm>
          <a:custGeom>
            <a:avLst/>
            <a:gdLst/>
            <a:ahLst/>
            <a:cxnLst/>
            <a:rect l="l" t="t" r="r" b="b"/>
            <a:pathLst>
              <a:path w="217714" h="217714">
                <a:moveTo>
                  <a:pt x="101501" y="2169"/>
                </a:moveTo>
                <a:cubicBezTo>
                  <a:pt x="105966" y="-723"/>
                  <a:pt x="111749" y="-723"/>
                  <a:pt x="116214" y="2169"/>
                </a:cubicBezTo>
                <a:lnTo>
                  <a:pt x="211464" y="63401"/>
                </a:lnTo>
                <a:cubicBezTo>
                  <a:pt x="216524" y="66675"/>
                  <a:pt x="218862" y="72883"/>
                  <a:pt x="217161" y="78666"/>
                </a:cubicBezTo>
                <a:cubicBezTo>
                  <a:pt x="215461" y="84449"/>
                  <a:pt x="210145" y="88446"/>
                  <a:pt x="204107" y="88446"/>
                </a:cubicBezTo>
                <a:lnTo>
                  <a:pt x="190500" y="88446"/>
                </a:lnTo>
                <a:lnTo>
                  <a:pt x="190500" y="176893"/>
                </a:lnTo>
                <a:lnTo>
                  <a:pt x="212271" y="193221"/>
                </a:lnTo>
                <a:cubicBezTo>
                  <a:pt x="215716" y="195773"/>
                  <a:pt x="217714" y="199812"/>
                  <a:pt x="217714" y="204107"/>
                </a:cubicBezTo>
                <a:cubicBezTo>
                  <a:pt x="217714" y="211634"/>
                  <a:pt x="211634" y="217714"/>
                  <a:pt x="204107" y="217714"/>
                </a:cubicBezTo>
                <a:lnTo>
                  <a:pt x="13607" y="217714"/>
                </a:lnTo>
                <a:cubicBezTo>
                  <a:pt x="6081" y="217714"/>
                  <a:pt x="0" y="211634"/>
                  <a:pt x="0" y="204107"/>
                </a:cubicBezTo>
                <a:cubicBezTo>
                  <a:pt x="0" y="199812"/>
                  <a:pt x="1999" y="195773"/>
                  <a:pt x="5443" y="193221"/>
                </a:cubicBezTo>
                <a:lnTo>
                  <a:pt x="27214" y="176893"/>
                </a:lnTo>
                <a:lnTo>
                  <a:pt x="27214" y="176893"/>
                </a:lnTo>
                <a:lnTo>
                  <a:pt x="27214" y="88446"/>
                </a:lnTo>
                <a:lnTo>
                  <a:pt x="13607" y="88446"/>
                </a:lnTo>
                <a:cubicBezTo>
                  <a:pt x="7569" y="88446"/>
                  <a:pt x="2254" y="84449"/>
                  <a:pt x="553" y="78666"/>
                </a:cubicBezTo>
                <a:cubicBezTo>
                  <a:pt x="-1148" y="72883"/>
                  <a:pt x="1191" y="66632"/>
                  <a:pt x="6251" y="63401"/>
                </a:cubicBezTo>
                <a:lnTo>
                  <a:pt x="101501" y="2169"/>
                </a:lnTo>
                <a:close/>
                <a:moveTo>
                  <a:pt x="142875" y="88446"/>
                </a:moveTo>
                <a:lnTo>
                  <a:pt x="142875" y="176893"/>
                </a:lnTo>
                <a:lnTo>
                  <a:pt x="170089" y="176893"/>
                </a:lnTo>
                <a:lnTo>
                  <a:pt x="170089" y="88446"/>
                </a:lnTo>
                <a:lnTo>
                  <a:pt x="142875" y="88446"/>
                </a:lnTo>
                <a:close/>
                <a:moveTo>
                  <a:pt x="95250" y="176893"/>
                </a:moveTo>
                <a:lnTo>
                  <a:pt x="122464" y="176893"/>
                </a:lnTo>
                <a:lnTo>
                  <a:pt x="122464" y="88446"/>
                </a:lnTo>
                <a:lnTo>
                  <a:pt x="95250" y="88446"/>
                </a:lnTo>
                <a:lnTo>
                  <a:pt x="95250" y="176893"/>
                </a:lnTo>
                <a:close/>
                <a:moveTo>
                  <a:pt x="47625" y="88446"/>
                </a:moveTo>
                <a:lnTo>
                  <a:pt x="47625" y="176893"/>
                </a:lnTo>
                <a:lnTo>
                  <a:pt x="74839" y="176893"/>
                </a:lnTo>
                <a:lnTo>
                  <a:pt x="74839" y="88446"/>
                </a:lnTo>
                <a:lnTo>
                  <a:pt x="47625" y="88446"/>
                </a:ln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8" name="Text 6"/>
          <p:cNvSpPr/>
          <p:nvPr/>
        </p:nvSpPr>
        <p:spPr>
          <a:xfrm>
            <a:off x="961571" y="1088571"/>
            <a:ext cx="3655786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14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Закон Ленинградской области № 126-оз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80571" y="1505857"/>
            <a:ext cx="5242010" cy="13788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43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«О наделении органов местного самоуправления муниципальных образований Ленинградской области отдельным государственным полномочием Ленинградской области по осуществлению регионального государственного контроля (надзора) в области продажи безалкогольных тонизирующих напитков (в том числе энергетических) на территории Ленинградской области»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80571" y="3011714"/>
            <a:ext cx="2567214" cy="725714"/>
          </a:xfrm>
          <a:custGeom>
            <a:avLst/>
            <a:gdLst/>
            <a:ahLst/>
            <a:cxnLst/>
            <a:rect l="l" t="t" r="r" b="b"/>
            <a:pathLst>
              <a:path w="2567214" h="725714">
                <a:moveTo>
                  <a:pt x="72571" y="0"/>
                </a:moveTo>
                <a:lnTo>
                  <a:pt x="2494643" y="0"/>
                </a:lnTo>
                <a:cubicBezTo>
                  <a:pt x="2534723" y="0"/>
                  <a:pt x="2567214" y="32491"/>
                  <a:pt x="2567214" y="72571"/>
                </a:cubicBezTo>
                <a:lnTo>
                  <a:pt x="2567214" y="653143"/>
                </a:lnTo>
                <a:cubicBezTo>
                  <a:pt x="2567214" y="693223"/>
                  <a:pt x="2534723" y="725714"/>
                  <a:pt x="2494643" y="725714"/>
                </a:cubicBezTo>
                <a:lnTo>
                  <a:pt x="72571" y="725714"/>
                </a:lnTo>
                <a:cubicBezTo>
                  <a:pt x="32491" y="725714"/>
                  <a:pt x="0" y="693223"/>
                  <a:pt x="0" y="653143"/>
                </a:cubicBezTo>
                <a:lnTo>
                  <a:pt x="0" y="72571"/>
                </a:lnTo>
                <a:cubicBezTo>
                  <a:pt x="0" y="32518"/>
                  <a:pt x="32518" y="0"/>
                  <a:pt x="72571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1" name="Text 9"/>
          <p:cNvSpPr/>
          <p:nvPr/>
        </p:nvSpPr>
        <p:spPr>
          <a:xfrm>
            <a:off x="657679" y="3120571"/>
            <a:ext cx="2413000" cy="1814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000" dirty="0">
                <a:solidFill>
                  <a:srgbClr val="2F2F2F">
                    <a:alpha val="7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Принят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648607" y="3338286"/>
            <a:ext cx="243114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86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22.10.2025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3265714" y="3020786"/>
            <a:ext cx="2549071" cy="707571"/>
          </a:xfrm>
          <a:custGeom>
            <a:avLst/>
            <a:gdLst/>
            <a:ahLst/>
            <a:cxnLst/>
            <a:rect l="l" t="t" r="r" b="b"/>
            <a:pathLst>
              <a:path w="2549071" h="707571">
                <a:moveTo>
                  <a:pt x="72569" y="0"/>
                </a:moveTo>
                <a:lnTo>
                  <a:pt x="2476503" y="0"/>
                </a:lnTo>
                <a:cubicBezTo>
                  <a:pt x="2516555" y="0"/>
                  <a:pt x="2549071" y="32517"/>
                  <a:pt x="2549071" y="72569"/>
                </a:cubicBezTo>
                <a:lnTo>
                  <a:pt x="2549071" y="635003"/>
                </a:lnTo>
                <a:cubicBezTo>
                  <a:pt x="2549071" y="675055"/>
                  <a:pt x="2516555" y="707571"/>
                  <a:pt x="2476503" y="707571"/>
                </a:cubicBezTo>
                <a:lnTo>
                  <a:pt x="72569" y="707571"/>
                </a:lnTo>
                <a:cubicBezTo>
                  <a:pt x="32517" y="707571"/>
                  <a:pt x="0" y="675055"/>
                  <a:pt x="0" y="635003"/>
                </a:cubicBezTo>
                <a:lnTo>
                  <a:pt x="0" y="72569"/>
                </a:lnTo>
                <a:cubicBezTo>
                  <a:pt x="0" y="32517"/>
                  <a:pt x="32517" y="0"/>
                  <a:pt x="72569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 w="25400">
            <a:solidFill>
              <a:srgbClr val="C57B57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14" name="Text 12"/>
          <p:cNvSpPr/>
          <p:nvPr/>
        </p:nvSpPr>
        <p:spPr>
          <a:xfrm>
            <a:off x="3351893" y="3138714"/>
            <a:ext cx="2376714" cy="1814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000" dirty="0">
                <a:solidFill>
                  <a:srgbClr val="2F2F2F">
                    <a:alpha val="7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Вступ</a:t>
            </a:r>
            <a:r>
              <a:rPr lang="ru-RU" sz="1000" dirty="0">
                <a:solidFill>
                  <a:srgbClr val="2F2F2F">
                    <a:alpha val="7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ил</a:t>
            </a:r>
            <a:r>
              <a:rPr lang="en-US" sz="1000" dirty="0">
                <a:solidFill>
                  <a:srgbClr val="2F2F2F">
                    <a:alpha val="7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в силу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3342821" y="3356429"/>
            <a:ext cx="2394857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86" b="1" dirty="0">
                <a:solidFill>
                  <a:srgbClr val="C57B5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01.01.2026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381000" y="4064000"/>
            <a:ext cx="5624286" cy="2794000"/>
          </a:xfrm>
          <a:custGeom>
            <a:avLst/>
            <a:gdLst/>
            <a:ahLst/>
            <a:cxnLst/>
            <a:rect l="l" t="t" r="r" b="b"/>
            <a:pathLst>
              <a:path w="5624286" h="2794000">
                <a:moveTo>
                  <a:pt x="36286" y="0"/>
                </a:moveTo>
                <a:lnTo>
                  <a:pt x="5551726" y="0"/>
                </a:lnTo>
                <a:cubicBezTo>
                  <a:pt x="5591799" y="0"/>
                  <a:pt x="5624286" y="32486"/>
                  <a:pt x="5624286" y="72560"/>
                </a:cubicBezTo>
                <a:lnTo>
                  <a:pt x="5624286" y="2721440"/>
                </a:lnTo>
                <a:cubicBezTo>
                  <a:pt x="5624286" y="2761514"/>
                  <a:pt x="5591799" y="2794000"/>
                  <a:pt x="5551726" y="2794000"/>
                </a:cubicBezTo>
                <a:lnTo>
                  <a:pt x="36286" y="2794000"/>
                </a:lnTo>
                <a:cubicBezTo>
                  <a:pt x="16246" y="2794000"/>
                  <a:pt x="0" y="2777754"/>
                  <a:pt x="0" y="2757714"/>
                </a:cubicBezTo>
                <a:lnTo>
                  <a:pt x="0" y="36286"/>
                </a:lnTo>
                <a:cubicBezTo>
                  <a:pt x="0" y="16259"/>
                  <a:pt x="16259" y="0"/>
                  <a:pt x="3628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4429" dist="36286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7" name="Shape 15"/>
          <p:cNvSpPr/>
          <p:nvPr/>
        </p:nvSpPr>
        <p:spPr>
          <a:xfrm>
            <a:off x="381000" y="4064000"/>
            <a:ext cx="36286" cy="2794000"/>
          </a:xfrm>
          <a:custGeom>
            <a:avLst/>
            <a:gdLst/>
            <a:ahLst/>
            <a:cxnLst/>
            <a:rect l="l" t="t" r="r" b="b"/>
            <a:pathLst>
              <a:path w="36286" h="2794000">
                <a:moveTo>
                  <a:pt x="36286" y="0"/>
                </a:moveTo>
                <a:lnTo>
                  <a:pt x="36286" y="0"/>
                </a:lnTo>
                <a:lnTo>
                  <a:pt x="36286" y="2794000"/>
                </a:lnTo>
                <a:lnTo>
                  <a:pt x="36286" y="2794000"/>
                </a:lnTo>
                <a:cubicBezTo>
                  <a:pt x="16246" y="2794000"/>
                  <a:pt x="0" y="2777754"/>
                  <a:pt x="0" y="2757714"/>
                </a:cubicBezTo>
                <a:lnTo>
                  <a:pt x="0" y="36286"/>
                </a:lnTo>
                <a:cubicBezTo>
                  <a:pt x="0" y="16259"/>
                  <a:pt x="16259" y="0"/>
                  <a:pt x="36286" y="0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8" name="Shape 16"/>
          <p:cNvSpPr/>
          <p:nvPr/>
        </p:nvSpPr>
        <p:spPr>
          <a:xfrm>
            <a:off x="607786" y="4281714"/>
            <a:ext cx="217714" cy="217714"/>
          </a:xfrm>
          <a:custGeom>
            <a:avLst/>
            <a:gdLst/>
            <a:ahLst/>
            <a:cxnLst/>
            <a:rect l="l" t="t" r="r" b="b"/>
            <a:pathLst>
              <a:path w="217714" h="217714">
                <a:moveTo>
                  <a:pt x="81643" y="27214"/>
                </a:moveTo>
                <a:cubicBezTo>
                  <a:pt x="81643" y="19688"/>
                  <a:pt x="87724" y="13607"/>
                  <a:pt x="95250" y="13607"/>
                </a:cubicBezTo>
                <a:lnTo>
                  <a:pt x="122464" y="13607"/>
                </a:lnTo>
                <a:cubicBezTo>
                  <a:pt x="129991" y="13607"/>
                  <a:pt x="136071" y="19688"/>
                  <a:pt x="136071" y="27214"/>
                </a:cubicBezTo>
                <a:lnTo>
                  <a:pt x="136071" y="54429"/>
                </a:lnTo>
                <a:cubicBezTo>
                  <a:pt x="136071" y="61955"/>
                  <a:pt x="129991" y="68036"/>
                  <a:pt x="122464" y="68036"/>
                </a:cubicBezTo>
                <a:lnTo>
                  <a:pt x="119062" y="68036"/>
                </a:lnTo>
                <a:lnTo>
                  <a:pt x="119062" y="95250"/>
                </a:lnTo>
                <a:lnTo>
                  <a:pt x="170089" y="95250"/>
                </a:lnTo>
                <a:cubicBezTo>
                  <a:pt x="187013" y="95250"/>
                  <a:pt x="200705" y="108942"/>
                  <a:pt x="200705" y="125866"/>
                </a:cubicBezTo>
                <a:lnTo>
                  <a:pt x="200705" y="149679"/>
                </a:lnTo>
                <a:lnTo>
                  <a:pt x="204107" y="149679"/>
                </a:lnTo>
                <a:cubicBezTo>
                  <a:pt x="211634" y="149679"/>
                  <a:pt x="217714" y="155759"/>
                  <a:pt x="217714" y="163286"/>
                </a:cubicBezTo>
                <a:lnTo>
                  <a:pt x="217714" y="190500"/>
                </a:lnTo>
                <a:cubicBezTo>
                  <a:pt x="217714" y="198026"/>
                  <a:pt x="211634" y="204107"/>
                  <a:pt x="204107" y="204107"/>
                </a:cubicBezTo>
                <a:lnTo>
                  <a:pt x="176893" y="204107"/>
                </a:lnTo>
                <a:cubicBezTo>
                  <a:pt x="169366" y="204107"/>
                  <a:pt x="163286" y="198026"/>
                  <a:pt x="163286" y="190500"/>
                </a:cubicBezTo>
                <a:lnTo>
                  <a:pt x="163286" y="163286"/>
                </a:lnTo>
                <a:cubicBezTo>
                  <a:pt x="163286" y="155759"/>
                  <a:pt x="169366" y="149679"/>
                  <a:pt x="176893" y="149679"/>
                </a:cubicBezTo>
                <a:lnTo>
                  <a:pt x="180295" y="149679"/>
                </a:lnTo>
                <a:lnTo>
                  <a:pt x="180295" y="125866"/>
                </a:lnTo>
                <a:cubicBezTo>
                  <a:pt x="180295" y="120211"/>
                  <a:pt x="175745" y="115661"/>
                  <a:pt x="170089" y="115661"/>
                </a:cubicBezTo>
                <a:lnTo>
                  <a:pt x="119062" y="115661"/>
                </a:lnTo>
                <a:lnTo>
                  <a:pt x="119062" y="149679"/>
                </a:lnTo>
                <a:lnTo>
                  <a:pt x="122464" y="149679"/>
                </a:lnTo>
                <a:cubicBezTo>
                  <a:pt x="129991" y="149679"/>
                  <a:pt x="136071" y="155759"/>
                  <a:pt x="136071" y="163286"/>
                </a:cubicBezTo>
                <a:lnTo>
                  <a:pt x="136071" y="190500"/>
                </a:lnTo>
                <a:cubicBezTo>
                  <a:pt x="136071" y="198026"/>
                  <a:pt x="129991" y="204107"/>
                  <a:pt x="122464" y="204107"/>
                </a:cubicBezTo>
                <a:lnTo>
                  <a:pt x="95250" y="204107"/>
                </a:lnTo>
                <a:cubicBezTo>
                  <a:pt x="87724" y="204107"/>
                  <a:pt x="81643" y="198026"/>
                  <a:pt x="81643" y="190500"/>
                </a:cubicBezTo>
                <a:lnTo>
                  <a:pt x="81643" y="163286"/>
                </a:lnTo>
                <a:cubicBezTo>
                  <a:pt x="81643" y="155759"/>
                  <a:pt x="87724" y="149679"/>
                  <a:pt x="95250" y="149679"/>
                </a:cubicBezTo>
                <a:lnTo>
                  <a:pt x="98652" y="149679"/>
                </a:lnTo>
                <a:lnTo>
                  <a:pt x="98652" y="115661"/>
                </a:lnTo>
                <a:lnTo>
                  <a:pt x="47625" y="115661"/>
                </a:lnTo>
                <a:cubicBezTo>
                  <a:pt x="41970" y="115661"/>
                  <a:pt x="37420" y="120211"/>
                  <a:pt x="37420" y="125866"/>
                </a:cubicBezTo>
                <a:lnTo>
                  <a:pt x="37420" y="149679"/>
                </a:lnTo>
                <a:lnTo>
                  <a:pt x="40821" y="149679"/>
                </a:lnTo>
                <a:cubicBezTo>
                  <a:pt x="48348" y="149679"/>
                  <a:pt x="54429" y="155759"/>
                  <a:pt x="54429" y="163286"/>
                </a:cubicBezTo>
                <a:lnTo>
                  <a:pt x="54429" y="190500"/>
                </a:lnTo>
                <a:cubicBezTo>
                  <a:pt x="54429" y="198026"/>
                  <a:pt x="48348" y="204107"/>
                  <a:pt x="40821" y="204107"/>
                </a:cubicBezTo>
                <a:lnTo>
                  <a:pt x="13607" y="204107"/>
                </a:lnTo>
                <a:cubicBezTo>
                  <a:pt x="6081" y="204107"/>
                  <a:pt x="0" y="198026"/>
                  <a:pt x="0" y="190500"/>
                </a:cubicBezTo>
                <a:lnTo>
                  <a:pt x="0" y="163286"/>
                </a:lnTo>
                <a:cubicBezTo>
                  <a:pt x="0" y="155759"/>
                  <a:pt x="6081" y="149679"/>
                  <a:pt x="13607" y="149679"/>
                </a:cubicBezTo>
                <a:lnTo>
                  <a:pt x="17009" y="149679"/>
                </a:lnTo>
                <a:lnTo>
                  <a:pt x="17009" y="125866"/>
                </a:lnTo>
                <a:cubicBezTo>
                  <a:pt x="17009" y="108942"/>
                  <a:pt x="30701" y="95250"/>
                  <a:pt x="47625" y="95250"/>
                </a:cubicBezTo>
                <a:lnTo>
                  <a:pt x="98652" y="95250"/>
                </a:lnTo>
                <a:lnTo>
                  <a:pt x="98652" y="68036"/>
                </a:lnTo>
                <a:lnTo>
                  <a:pt x="95250" y="68036"/>
                </a:lnTo>
                <a:cubicBezTo>
                  <a:pt x="87724" y="68036"/>
                  <a:pt x="81643" y="61955"/>
                  <a:pt x="81643" y="54429"/>
                </a:cubicBezTo>
                <a:lnTo>
                  <a:pt x="81643" y="27214"/>
                </a:ln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9" name="Text 17"/>
          <p:cNvSpPr/>
          <p:nvPr/>
        </p:nvSpPr>
        <p:spPr>
          <a:xfrm>
            <a:off x="961571" y="4245429"/>
            <a:ext cx="2621643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14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Делегирование полномочий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580571" y="4644571"/>
            <a:ext cx="5315857" cy="471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43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Полномочия по осуществлению регионального государственного контроля (надзора) передаются для исполнения: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580571" y="5225143"/>
            <a:ext cx="5243286" cy="435429"/>
          </a:xfrm>
          <a:custGeom>
            <a:avLst/>
            <a:gdLst/>
            <a:ahLst/>
            <a:cxnLst/>
            <a:rect l="l" t="t" r="r" b="b"/>
            <a:pathLst>
              <a:path w="5243286" h="435429">
                <a:moveTo>
                  <a:pt x="72573" y="0"/>
                </a:moveTo>
                <a:lnTo>
                  <a:pt x="5170713" y="0"/>
                </a:lnTo>
                <a:cubicBezTo>
                  <a:pt x="5210794" y="0"/>
                  <a:pt x="5243286" y="32492"/>
                  <a:pt x="5243286" y="72573"/>
                </a:cubicBezTo>
                <a:lnTo>
                  <a:pt x="5243286" y="362856"/>
                </a:lnTo>
                <a:cubicBezTo>
                  <a:pt x="5243286" y="402937"/>
                  <a:pt x="5210794" y="435429"/>
                  <a:pt x="5170713" y="435429"/>
                </a:cubicBezTo>
                <a:lnTo>
                  <a:pt x="72573" y="435429"/>
                </a:lnTo>
                <a:cubicBezTo>
                  <a:pt x="32492" y="435429"/>
                  <a:pt x="0" y="402937"/>
                  <a:pt x="0" y="362856"/>
                </a:cubicBezTo>
                <a:lnTo>
                  <a:pt x="0" y="72573"/>
                </a:lnTo>
                <a:cubicBezTo>
                  <a:pt x="0" y="32519"/>
                  <a:pt x="32519" y="0"/>
                  <a:pt x="72573" y="0"/>
                </a:cubicBezTo>
                <a:close/>
              </a:path>
            </a:pathLst>
          </a:custGeom>
          <a:solidFill>
            <a:srgbClr val="A99985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2" name="Shape 20"/>
          <p:cNvSpPr/>
          <p:nvPr/>
        </p:nvSpPr>
        <p:spPr>
          <a:xfrm>
            <a:off x="700768" y="5352143"/>
            <a:ext cx="204107" cy="181429"/>
          </a:xfrm>
          <a:custGeom>
            <a:avLst/>
            <a:gdLst/>
            <a:ahLst/>
            <a:cxnLst/>
            <a:rect l="l" t="t" r="r" b="b"/>
            <a:pathLst>
              <a:path w="204107" h="181429">
                <a:moveTo>
                  <a:pt x="113393" y="0"/>
                </a:moveTo>
                <a:cubicBezTo>
                  <a:pt x="100884" y="0"/>
                  <a:pt x="90714" y="10170"/>
                  <a:pt x="90714" y="22679"/>
                </a:cubicBezTo>
                <a:lnTo>
                  <a:pt x="90714" y="34018"/>
                </a:lnTo>
                <a:lnTo>
                  <a:pt x="73705" y="34018"/>
                </a:lnTo>
                <a:lnTo>
                  <a:pt x="73705" y="8504"/>
                </a:lnTo>
                <a:cubicBezTo>
                  <a:pt x="73705" y="3792"/>
                  <a:pt x="69914" y="0"/>
                  <a:pt x="65201" y="0"/>
                </a:cubicBezTo>
                <a:cubicBezTo>
                  <a:pt x="60488" y="0"/>
                  <a:pt x="56696" y="3792"/>
                  <a:pt x="56696" y="8504"/>
                </a:cubicBezTo>
                <a:lnTo>
                  <a:pt x="56696" y="34018"/>
                </a:lnTo>
                <a:lnTo>
                  <a:pt x="34018" y="34018"/>
                </a:lnTo>
                <a:lnTo>
                  <a:pt x="34018" y="8504"/>
                </a:lnTo>
                <a:cubicBezTo>
                  <a:pt x="34018" y="3792"/>
                  <a:pt x="30226" y="0"/>
                  <a:pt x="25513" y="0"/>
                </a:cubicBezTo>
                <a:cubicBezTo>
                  <a:pt x="20801" y="0"/>
                  <a:pt x="17009" y="3792"/>
                  <a:pt x="17009" y="8504"/>
                </a:cubicBezTo>
                <a:lnTo>
                  <a:pt x="17009" y="34727"/>
                </a:lnTo>
                <a:cubicBezTo>
                  <a:pt x="7229" y="37242"/>
                  <a:pt x="0" y="46137"/>
                  <a:pt x="0" y="56696"/>
                </a:cubicBezTo>
                <a:lnTo>
                  <a:pt x="0" y="158750"/>
                </a:lnTo>
                <a:cubicBezTo>
                  <a:pt x="0" y="171259"/>
                  <a:pt x="10170" y="181429"/>
                  <a:pt x="22679" y="181429"/>
                </a:cubicBezTo>
                <a:lnTo>
                  <a:pt x="181429" y="181429"/>
                </a:lnTo>
                <a:cubicBezTo>
                  <a:pt x="193937" y="181429"/>
                  <a:pt x="204107" y="171259"/>
                  <a:pt x="204107" y="158750"/>
                </a:cubicBezTo>
                <a:lnTo>
                  <a:pt x="204107" y="90714"/>
                </a:lnTo>
                <a:cubicBezTo>
                  <a:pt x="204107" y="78206"/>
                  <a:pt x="193937" y="68036"/>
                  <a:pt x="181429" y="68036"/>
                </a:cubicBezTo>
                <a:lnTo>
                  <a:pt x="158750" y="68036"/>
                </a:lnTo>
                <a:lnTo>
                  <a:pt x="158750" y="22679"/>
                </a:lnTo>
                <a:cubicBezTo>
                  <a:pt x="158750" y="10170"/>
                  <a:pt x="148580" y="0"/>
                  <a:pt x="136071" y="0"/>
                </a:cubicBezTo>
                <a:lnTo>
                  <a:pt x="113393" y="0"/>
                </a:lnTo>
                <a:close/>
                <a:moveTo>
                  <a:pt x="136071" y="39688"/>
                </a:moveTo>
                <a:lnTo>
                  <a:pt x="136071" y="51027"/>
                </a:lnTo>
                <a:cubicBezTo>
                  <a:pt x="136071" y="54145"/>
                  <a:pt x="133520" y="56696"/>
                  <a:pt x="130402" y="56696"/>
                </a:cubicBezTo>
                <a:lnTo>
                  <a:pt x="119063" y="56696"/>
                </a:lnTo>
                <a:cubicBezTo>
                  <a:pt x="115944" y="56696"/>
                  <a:pt x="113393" y="54145"/>
                  <a:pt x="113393" y="51027"/>
                </a:cubicBezTo>
                <a:lnTo>
                  <a:pt x="113393" y="39688"/>
                </a:lnTo>
                <a:cubicBezTo>
                  <a:pt x="113393" y="36569"/>
                  <a:pt x="115944" y="34018"/>
                  <a:pt x="119063" y="34018"/>
                </a:cubicBezTo>
                <a:lnTo>
                  <a:pt x="130402" y="34018"/>
                </a:lnTo>
                <a:cubicBezTo>
                  <a:pt x="133520" y="34018"/>
                  <a:pt x="136071" y="36569"/>
                  <a:pt x="136071" y="39688"/>
                </a:cubicBezTo>
                <a:close/>
                <a:moveTo>
                  <a:pt x="130402" y="68036"/>
                </a:moveTo>
                <a:cubicBezTo>
                  <a:pt x="133520" y="68036"/>
                  <a:pt x="136071" y="70587"/>
                  <a:pt x="136071" y="73705"/>
                </a:cubicBezTo>
                <a:lnTo>
                  <a:pt x="136071" y="85045"/>
                </a:lnTo>
                <a:cubicBezTo>
                  <a:pt x="136071" y="88163"/>
                  <a:pt x="133520" y="90714"/>
                  <a:pt x="130402" y="90714"/>
                </a:cubicBezTo>
                <a:lnTo>
                  <a:pt x="119063" y="90714"/>
                </a:lnTo>
                <a:cubicBezTo>
                  <a:pt x="115944" y="90714"/>
                  <a:pt x="113393" y="88163"/>
                  <a:pt x="113393" y="85045"/>
                </a:cubicBezTo>
                <a:lnTo>
                  <a:pt x="113393" y="73705"/>
                </a:lnTo>
                <a:cubicBezTo>
                  <a:pt x="113393" y="70587"/>
                  <a:pt x="115944" y="68036"/>
                  <a:pt x="119063" y="68036"/>
                </a:cubicBezTo>
                <a:lnTo>
                  <a:pt x="130402" y="68036"/>
                </a:lnTo>
                <a:close/>
                <a:moveTo>
                  <a:pt x="136071" y="107723"/>
                </a:moveTo>
                <a:lnTo>
                  <a:pt x="136071" y="119063"/>
                </a:lnTo>
                <a:cubicBezTo>
                  <a:pt x="136071" y="122181"/>
                  <a:pt x="133520" y="124732"/>
                  <a:pt x="130402" y="124732"/>
                </a:cubicBezTo>
                <a:lnTo>
                  <a:pt x="119063" y="124732"/>
                </a:lnTo>
                <a:cubicBezTo>
                  <a:pt x="115944" y="124732"/>
                  <a:pt x="113393" y="122181"/>
                  <a:pt x="113393" y="119063"/>
                </a:cubicBezTo>
                <a:lnTo>
                  <a:pt x="113393" y="107723"/>
                </a:lnTo>
                <a:cubicBezTo>
                  <a:pt x="113393" y="104605"/>
                  <a:pt x="115944" y="102054"/>
                  <a:pt x="119063" y="102054"/>
                </a:cubicBezTo>
                <a:lnTo>
                  <a:pt x="130402" y="102054"/>
                </a:lnTo>
                <a:cubicBezTo>
                  <a:pt x="133520" y="102054"/>
                  <a:pt x="136071" y="104605"/>
                  <a:pt x="136071" y="107723"/>
                </a:cubicBezTo>
                <a:close/>
                <a:moveTo>
                  <a:pt x="175759" y="102054"/>
                </a:moveTo>
                <a:cubicBezTo>
                  <a:pt x="178877" y="102054"/>
                  <a:pt x="181429" y="104605"/>
                  <a:pt x="181429" y="107723"/>
                </a:cubicBezTo>
                <a:lnTo>
                  <a:pt x="181429" y="119063"/>
                </a:lnTo>
                <a:cubicBezTo>
                  <a:pt x="181429" y="122181"/>
                  <a:pt x="178877" y="124732"/>
                  <a:pt x="175759" y="124732"/>
                </a:cubicBezTo>
                <a:lnTo>
                  <a:pt x="164420" y="124732"/>
                </a:lnTo>
                <a:cubicBezTo>
                  <a:pt x="161301" y="124732"/>
                  <a:pt x="158750" y="122181"/>
                  <a:pt x="158750" y="119063"/>
                </a:cubicBezTo>
                <a:lnTo>
                  <a:pt x="158750" y="107723"/>
                </a:lnTo>
                <a:cubicBezTo>
                  <a:pt x="158750" y="104605"/>
                  <a:pt x="161301" y="102054"/>
                  <a:pt x="164420" y="102054"/>
                </a:cubicBezTo>
                <a:lnTo>
                  <a:pt x="175759" y="102054"/>
                </a:lnTo>
                <a:close/>
                <a:moveTo>
                  <a:pt x="90714" y="107723"/>
                </a:moveTo>
                <a:lnTo>
                  <a:pt x="90714" y="119063"/>
                </a:lnTo>
                <a:cubicBezTo>
                  <a:pt x="90714" y="122181"/>
                  <a:pt x="88163" y="124732"/>
                  <a:pt x="85045" y="124732"/>
                </a:cubicBezTo>
                <a:lnTo>
                  <a:pt x="73705" y="124732"/>
                </a:lnTo>
                <a:cubicBezTo>
                  <a:pt x="70587" y="124732"/>
                  <a:pt x="68036" y="122181"/>
                  <a:pt x="68036" y="119063"/>
                </a:cubicBezTo>
                <a:lnTo>
                  <a:pt x="68036" y="107723"/>
                </a:lnTo>
                <a:cubicBezTo>
                  <a:pt x="68036" y="104605"/>
                  <a:pt x="70587" y="102054"/>
                  <a:pt x="73705" y="102054"/>
                </a:cubicBezTo>
                <a:lnTo>
                  <a:pt x="85045" y="102054"/>
                </a:lnTo>
                <a:cubicBezTo>
                  <a:pt x="88163" y="102054"/>
                  <a:pt x="90714" y="104605"/>
                  <a:pt x="90714" y="107723"/>
                </a:cubicBezTo>
                <a:close/>
                <a:moveTo>
                  <a:pt x="85045" y="68036"/>
                </a:moveTo>
                <a:cubicBezTo>
                  <a:pt x="88163" y="68036"/>
                  <a:pt x="90714" y="70587"/>
                  <a:pt x="90714" y="73705"/>
                </a:cubicBezTo>
                <a:lnTo>
                  <a:pt x="90714" y="85045"/>
                </a:lnTo>
                <a:cubicBezTo>
                  <a:pt x="90714" y="88163"/>
                  <a:pt x="88163" y="90714"/>
                  <a:pt x="85045" y="90714"/>
                </a:cubicBezTo>
                <a:lnTo>
                  <a:pt x="73705" y="90714"/>
                </a:lnTo>
                <a:cubicBezTo>
                  <a:pt x="70587" y="90714"/>
                  <a:pt x="68036" y="88163"/>
                  <a:pt x="68036" y="85045"/>
                </a:cubicBezTo>
                <a:lnTo>
                  <a:pt x="68036" y="73705"/>
                </a:lnTo>
                <a:cubicBezTo>
                  <a:pt x="68036" y="70587"/>
                  <a:pt x="70587" y="68036"/>
                  <a:pt x="73705" y="68036"/>
                </a:cubicBezTo>
                <a:lnTo>
                  <a:pt x="85045" y="68036"/>
                </a:lnTo>
                <a:close/>
                <a:moveTo>
                  <a:pt x="45357" y="107723"/>
                </a:moveTo>
                <a:lnTo>
                  <a:pt x="45357" y="119063"/>
                </a:lnTo>
                <a:cubicBezTo>
                  <a:pt x="45357" y="122181"/>
                  <a:pt x="42806" y="124732"/>
                  <a:pt x="39688" y="124732"/>
                </a:cubicBezTo>
                <a:lnTo>
                  <a:pt x="28348" y="124732"/>
                </a:lnTo>
                <a:cubicBezTo>
                  <a:pt x="25230" y="124732"/>
                  <a:pt x="22679" y="122181"/>
                  <a:pt x="22679" y="119063"/>
                </a:cubicBezTo>
                <a:lnTo>
                  <a:pt x="22679" y="107723"/>
                </a:lnTo>
                <a:cubicBezTo>
                  <a:pt x="22679" y="104605"/>
                  <a:pt x="25230" y="102054"/>
                  <a:pt x="28348" y="102054"/>
                </a:cubicBezTo>
                <a:lnTo>
                  <a:pt x="39688" y="102054"/>
                </a:lnTo>
                <a:cubicBezTo>
                  <a:pt x="42806" y="102054"/>
                  <a:pt x="45357" y="104605"/>
                  <a:pt x="45357" y="107723"/>
                </a:cubicBezTo>
                <a:close/>
                <a:moveTo>
                  <a:pt x="39688" y="68036"/>
                </a:moveTo>
                <a:cubicBezTo>
                  <a:pt x="42806" y="68036"/>
                  <a:pt x="45357" y="70587"/>
                  <a:pt x="45357" y="73705"/>
                </a:cubicBezTo>
                <a:lnTo>
                  <a:pt x="45357" y="85045"/>
                </a:lnTo>
                <a:cubicBezTo>
                  <a:pt x="45357" y="88163"/>
                  <a:pt x="42806" y="90714"/>
                  <a:pt x="39688" y="90714"/>
                </a:cubicBezTo>
                <a:lnTo>
                  <a:pt x="28348" y="90714"/>
                </a:lnTo>
                <a:cubicBezTo>
                  <a:pt x="25230" y="90714"/>
                  <a:pt x="22679" y="88163"/>
                  <a:pt x="22679" y="85045"/>
                </a:cubicBezTo>
                <a:lnTo>
                  <a:pt x="22679" y="73705"/>
                </a:lnTo>
                <a:cubicBezTo>
                  <a:pt x="22679" y="70587"/>
                  <a:pt x="25230" y="68036"/>
                  <a:pt x="28348" y="68036"/>
                </a:cubicBezTo>
                <a:lnTo>
                  <a:pt x="39688" y="68036"/>
                </a:ln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3" name="Text 21"/>
          <p:cNvSpPr/>
          <p:nvPr/>
        </p:nvSpPr>
        <p:spPr>
          <a:xfrm>
            <a:off x="1025071" y="5343071"/>
            <a:ext cx="4304393" cy="1995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43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Органам местного самоуправления муниципальных районов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580571" y="5733143"/>
            <a:ext cx="5243286" cy="435429"/>
          </a:xfrm>
          <a:custGeom>
            <a:avLst/>
            <a:gdLst/>
            <a:ahLst/>
            <a:cxnLst/>
            <a:rect l="l" t="t" r="r" b="b"/>
            <a:pathLst>
              <a:path w="5243286" h="435429">
                <a:moveTo>
                  <a:pt x="72573" y="0"/>
                </a:moveTo>
                <a:lnTo>
                  <a:pt x="5170713" y="0"/>
                </a:lnTo>
                <a:cubicBezTo>
                  <a:pt x="5210794" y="0"/>
                  <a:pt x="5243286" y="32492"/>
                  <a:pt x="5243286" y="72573"/>
                </a:cubicBezTo>
                <a:lnTo>
                  <a:pt x="5243286" y="362856"/>
                </a:lnTo>
                <a:cubicBezTo>
                  <a:pt x="5243286" y="402937"/>
                  <a:pt x="5210794" y="435429"/>
                  <a:pt x="5170713" y="435429"/>
                </a:cubicBezTo>
                <a:lnTo>
                  <a:pt x="72573" y="435429"/>
                </a:lnTo>
                <a:cubicBezTo>
                  <a:pt x="32492" y="435429"/>
                  <a:pt x="0" y="402937"/>
                  <a:pt x="0" y="362856"/>
                </a:cubicBezTo>
                <a:lnTo>
                  <a:pt x="0" y="72573"/>
                </a:lnTo>
                <a:cubicBezTo>
                  <a:pt x="0" y="32519"/>
                  <a:pt x="32519" y="0"/>
                  <a:pt x="72573" y="0"/>
                </a:cubicBezTo>
                <a:close/>
              </a:path>
            </a:pathLst>
          </a:custGeom>
          <a:solidFill>
            <a:srgbClr val="A99985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5" name="Shape 23"/>
          <p:cNvSpPr/>
          <p:nvPr/>
        </p:nvSpPr>
        <p:spPr>
          <a:xfrm>
            <a:off x="734786" y="5860143"/>
            <a:ext cx="136071" cy="181429"/>
          </a:xfrm>
          <a:custGeom>
            <a:avLst/>
            <a:gdLst/>
            <a:ahLst/>
            <a:cxnLst/>
            <a:rect l="l" t="t" r="r" b="b"/>
            <a:pathLst>
              <a:path w="136071" h="181429">
                <a:moveTo>
                  <a:pt x="22679" y="0"/>
                </a:moveTo>
                <a:cubicBezTo>
                  <a:pt x="10170" y="0"/>
                  <a:pt x="0" y="10170"/>
                  <a:pt x="0" y="22679"/>
                </a:cubicBezTo>
                <a:lnTo>
                  <a:pt x="0" y="158750"/>
                </a:lnTo>
                <a:cubicBezTo>
                  <a:pt x="0" y="171259"/>
                  <a:pt x="10170" y="181429"/>
                  <a:pt x="22679" y="181429"/>
                </a:cubicBezTo>
                <a:lnTo>
                  <a:pt x="113393" y="181429"/>
                </a:lnTo>
                <a:cubicBezTo>
                  <a:pt x="125902" y="181429"/>
                  <a:pt x="136071" y="171259"/>
                  <a:pt x="136071" y="158750"/>
                </a:cubicBezTo>
                <a:lnTo>
                  <a:pt x="136071" y="22679"/>
                </a:lnTo>
                <a:cubicBezTo>
                  <a:pt x="136071" y="10170"/>
                  <a:pt x="125902" y="0"/>
                  <a:pt x="113393" y="0"/>
                </a:cubicBezTo>
                <a:lnTo>
                  <a:pt x="22679" y="0"/>
                </a:lnTo>
                <a:close/>
                <a:moveTo>
                  <a:pt x="62366" y="124732"/>
                </a:moveTo>
                <a:lnTo>
                  <a:pt x="73705" y="124732"/>
                </a:lnTo>
                <a:cubicBezTo>
                  <a:pt x="79977" y="124732"/>
                  <a:pt x="85045" y="129799"/>
                  <a:pt x="85045" y="136071"/>
                </a:cubicBezTo>
                <a:lnTo>
                  <a:pt x="85045" y="164420"/>
                </a:lnTo>
                <a:lnTo>
                  <a:pt x="51027" y="164420"/>
                </a:lnTo>
                <a:lnTo>
                  <a:pt x="51027" y="136071"/>
                </a:lnTo>
                <a:cubicBezTo>
                  <a:pt x="51027" y="129799"/>
                  <a:pt x="56094" y="124732"/>
                  <a:pt x="62366" y="124732"/>
                </a:cubicBezTo>
                <a:close/>
                <a:moveTo>
                  <a:pt x="34018" y="39688"/>
                </a:moveTo>
                <a:cubicBezTo>
                  <a:pt x="34018" y="36569"/>
                  <a:pt x="36569" y="34018"/>
                  <a:pt x="39688" y="34018"/>
                </a:cubicBezTo>
                <a:lnTo>
                  <a:pt x="51027" y="34018"/>
                </a:lnTo>
                <a:cubicBezTo>
                  <a:pt x="54145" y="34018"/>
                  <a:pt x="56696" y="36569"/>
                  <a:pt x="56696" y="39688"/>
                </a:cubicBezTo>
                <a:lnTo>
                  <a:pt x="56696" y="51027"/>
                </a:lnTo>
                <a:cubicBezTo>
                  <a:pt x="56696" y="54145"/>
                  <a:pt x="54145" y="56696"/>
                  <a:pt x="51027" y="56696"/>
                </a:cubicBezTo>
                <a:lnTo>
                  <a:pt x="39688" y="56696"/>
                </a:lnTo>
                <a:cubicBezTo>
                  <a:pt x="36569" y="56696"/>
                  <a:pt x="34018" y="54145"/>
                  <a:pt x="34018" y="51027"/>
                </a:cubicBezTo>
                <a:lnTo>
                  <a:pt x="34018" y="39688"/>
                </a:lnTo>
                <a:close/>
                <a:moveTo>
                  <a:pt x="85045" y="34018"/>
                </a:moveTo>
                <a:lnTo>
                  <a:pt x="96384" y="34018"/>
                </a:lnTo>
                <a:cubicBezTo>
                  <a:pt x="99502" y="34018"/>
                  <a:pt x="102054" y="36569"/>
                  <a:pt x="102054" y="39688"/>
                </a:cubicBezTo>
                <a:lnTo>
                  <a:pt x="102054" y="51027"/>
                </a:lnTo>
                <a:cubicBezTo>
                  <a:pt x="102054" y="54145"/>
                  <a:pt x="99502" y="56696"/>
                  <a:pt x="96384" y="56696"/>
                </a:cubicBezTo>
                <a:lnTo>
                  <a:pt x="85045" y="56696"/>
                </a:lnTo>
                <a:cubicBezTo>
                  <a:pt x="81926" y="56696"/>
                  <a:pt x="79375" y="54145"/>
                  <a:pt x="79375" y="51027"/>
                </a:cubicBezTo>
                <a:lnTo>
                  <a:pt x="79375" y="39688"/>
                </a:lnTo>
                <a:cubicBezTo>
                  <a:pt x="79375" y="36569"/>
                  <a:pt x="81926" y="34018"/>
                  <a:pt x="85045" y="34018"/>
                </a:cubicBezTo>
                <a:close/>
                <a:moveTo>
                  <a:pt x="34018" y="85045"/>
                </a:moveTo>
                <a:cubicBezTo>
                  <a:pt x="34018" y="81926"/>
                  <a:pt x="36569" y="79375"/>
                  <a:pt x="39688" y="79375"/>
                </a:cubicBezTo>
                <a:lnTo>
                  <a:pt x="51027" y="79375"/>
                </a:lnTo>
                <a:cubicBezTo>
                  <a:pt x="54145" y="79375"/>
                  <a:pt x="56696" y="81926"/>
                  <a:pt x="56696" y="85045"/>
                </a:cubicBezTo>
                <a:lnTo>
                  <a:pt x="56696" y="96384"/>
                </a:lnTo>
                <a:cubicBezTo>
                  <a:pt x="56696" y="99502"/>
                  <a:pt x="54145" y="102054"/>
                  <a:pt x="51027" y="102054"/>
                </a:cubicBezTo>
                <a:lnTo>
                  <a:pt x="39688" y="102054"/>
                </a:lnTo>
                <a:cubicBezTo>
                  <a:pt x="36569" y="102054"/>
                  <a:pt x="34018" y="99502"/>
                  <a:pt x="34018" y="96384"/>
                </a:cubicBezTo>
                <a:lnTo>
                  <a:pt x="34018" y="85045"/>
                </a:lnTo>
                <a:close/>
                <a:moveTo>
                  <a:pt x="85045" y="79375"/>
                </a:moveTo>
                <a:lnTo>
                  <a:pt x="96384" y="79375"/>
                </a:lnTo>
                <a:cubicBezTo>
                  <a:pt x="99502" y="79375"/>
                  <a:pt x="102054" y="81926"/>
                  <a:pt x="102054" y="85045"/>
                </a:cubicBezTo>
                <a:lnTo>
                  <a:pt x="102054" y="96384"/>
                </a:lnTo>
                <a:cubicBezTo>
                  <a:pt x="102054" y="99502"/>
                  <a:pt x="99502" y="102054"/>
                  <a:pt x="96384" y="102054"/>
                </a:cubicBezTo>
                <a:lnTo>
                  <a:pt x="85045" y="102054"/>
                </a:lnTo>
                <a:cubicBezTo>
                  <a:pt x="81926" y="102054"/>
                  <a:pt x="79375" y="99502"/>
                  <a:pt x="79375" y="96384"/>
                </a:cubicBezTo>
                <a:lnTo>
                  <a:pt x="79375" y="85045"/>
                </a:lnTo>
                <a:cubicBezTo>
                  <a:pt x="79375" y="81926"/>
                  <a:pt x="81926" y="79375"/>
                  <a:pt x="85045" y="79375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6" name="Text 24"/>
          <p:cNvSpPr/>
          <p:nvPr/>
        </p:nvSpPr>
        <p:spPr>
          <a:xfrm>
            <a:off x="1025071" y="5851071"/>
            <a:ext cx="1827468" cy="1995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43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Муниципальным округам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580571" y="6241143"/>
            <a:ext cx="5243286" cy="435429"/>
          </a:xfrm>
          <a:custGeom>
            <a:avLst/>
            <a:gdLst/>
            <a:ahLst/>
            <a:cxnLst/>
            <a:rect l="l" t="t" r="r" b="b"/>
            <a:pathLst>
              <a:path w="5243286" h="435429">
                <a:moveTo>
                  <a:pt x="72573" y="0"/>
                </a:moveTo>
                <a:lnTo>
                  <a:pt x="5170713" y="0"/>
                </a:lnTo>
                <a:cubicBezTo>
                  <a:pt x="5210794" y="0"/>
                  <a:pt x="5243286" y="32492"/>
                  <a:pt x="5243286" y="72573"/>
                </a:cubicBezTo>
                <a:lnTo>
                  <a:pt x="5243286" y="362856"/>
                </a:lnTo>
                <a:cubicBezTo>
                  <a:pt x="5243286" y="402937"/>
                  <a:pt x="5210794" y="435429"/>
                  <a:pt x="5170713" y="435429"/>
                </a:cubicBezTo>
                <a:lnTo>
                  <a:pt x="72573" y="435429"/>
                </a:lnTo>
                <a:cubicBezTo>
                  <a:pt x="32492" y="435429"/>
                  <a:pt x="0" y="402937"/>
                  <a:pt x="0" y="362856"/>
                </a:cubicBezTo>
                <a:lnTo>
                  <a:pt x="0" y="72573"/>
                </a:lnTo>
                <a:cubicBezTo>
                  <a:pt x="0" y="32519"/>
                  <a:pt x="32519" y="0"/>
                  <a:pt x="72573" y="0"/>
                </a:cubicBezTo>
                <a:close/>
              </a:path>
            </a:pathLst>
          </a:custGeom>
          <a:solidFill>
            <a:srgbClr val="A99985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8" name="Shape 26"/>
          <p:cNvSpPr/>
          <p:nvPr/>
        </p:nvSpPr>
        <p:spPr>
          <a:xfrm>
            <a:off x="712107" y="6368143"/>
            <a:ext cx="181429" cy="181429"/>
          </a:xfrm>
          <a:custGeom>
            <a:avLst/>
            <a:gdLst/>
            <a:ahLst/>
            <a:cxnLst/>
            <a:rect l="l" t="t" r="r" b="b"/>
            <a:pathLst>
              <a:path w="181429" h="181429">
                <a:moveTo>
                  <a:pt x="23352" y="80970"/>
                </a:moveTo>
                <a:cubicBezTo>
                  <a:pt x="28065" y="48015"/>
                  <a:pt x="56448" y="22679"/>
                  <a:pt x="90714" y="22679"/>
                </a:cubicBezTo>
                <a:cubicBezTo>
                  <a:pt x="109495" y="22679"/>
                  <a:pt x="126504" y="30297"/>
                  <a:pt x="138835" y="42593"/>
                </a:cubicBezTo>
                <a:cubicBezTo>
                  <a:pt x="138906" y="42664"/>
                  <a:pt x="138977" y="42735"/>
                  <a:pt x="139048" y="42806"/>
                </a:cubicBezTo>
                <a:lnTo>
                  <a:pt x="141741" y="45357"/>
                </a:lnTo>
                <a:lnTo>
                  <a:pt x="124768" y="45357"/>
                </a:lnTo>
                <a:cubicBezTo>
                  <a:pt x="118496" y="45357"/>
                  <a:pt x="113428" y="50424"/>
                  <a:pt x="113428" y="56696"/>
                </a:cubicBezTo>
                <a:cubicBezTo>
                  <a:pt x="113428" y="62968"/>
                  <a:pt x="118496" y="68036"/>
                  <a:pt x="124768" y="68036"/>
                </a:cubicBezTo>
                <a:lnTo>
                  <a:pt x="170125" y="68036"/>
                </a:lnTo>
                <a:cubicBezTo>
                  <a:pt x="176397" y="68036"/>
                  <a:pt x="181464" y="62968"/>
                  <a:pt x="181464" y="56696"/>
                </a:cubicBezTo>
                <a:lnTo>
                  <a:pt x="181464" y="11339"/>
                </a:lnTo>
                <a:cubicBezTo>
                  <a:pt x="181464" y="5067"/>
                  <a:pt x="176397" y="0"/>
                  <a:pt x="170125" y="0"/>
                </a:cubicBezTo>
                <a:cubicBezTo>
                  <a:pt x="163853" y="0"/>
                  <a:pt x="158785" y="5067"/>
                  <a:pt x="158785" y="11339"/>
                </a:cubicBezTo>
                <a:lnTo>
                  <a:pt x="158785" y="30262"/>
                </a:lnTo>
                <a:lnTo>
                  <a:pt x="154781" y="26470"/>
                </a:lnTo>
                <a:cubicBezTo>
                  <a:pt x="138375" y="10134"/>
                  <a:pt x="115696" y="0"/>
                  <a:pt x="90714" y="0"/>
                </a:cubicBezTo>
                <a:cubicBezTo>
                  <a:pt x="45003" y="0"/>
                  <a:pt x="7193" y="33805"/>
                  <a:pt x="921" y="77780"/>
                </a:cubicBezTo>
                <a:cubicBezTo>
                  <a:pt x="35" y="83982"/>
                  <a:pt x="4323" y="89722"/>
                  <a:pt x="10524" y="90608"/>
                </a:cubicBezTo>
                <a:cubicBezTo>
                  <a:pt x="16725" y="91494"/>
                  <a:pt x="22466" y="87171"/>
                  <a:pt x="23352" y="81005"/>
                </a:cubicBezTo>
                <a:close/>
                <a:moveTo>
                  <a:pt x="180507" y="103648"/>
                </a:moveTo>
                <a:cubicBezTo>
                  <a:pt x="181393" y="97447"/>
                  <a:pt x="177070" y="91706"/>
                  <a:pt x="170904" y="90821"/>
                </a:cubicBezTo>
                <a:cubicBezTo>
                  <a:pt x="164739" y="89935"/>
                  <a:pt x="158963" y="94258"/>
                  <a:pt x="158077" y="100424"/>
                </a:cubicBezTo>
                <a:cubicBezTo>
                  <a:pt x="153364" y="133378"/>
                  <a:pt x="124980" y="158715"/>
                  <a:pt x="90714" y="158715"/>
                </a:cubicBezTo>
                <a:cubicBezTo>
                  <a:pt x="71934" y="158715"/>
                  <a:pt x="54925" y="151096"/>
                  <a:pt x="42593" y="138800"/>
                </a:cubicBezTo>
                <a:cubicBezTo>
                  <a:pt x="42522" y="138729"/>
                  <a:pt x="42451" y="138658"/>
                  <a:pt x="42381" y="138587"/>
                </a:cubicBezTo>
                <a:lnTo>
                  <a:pt x="39687" y="136036"/>
                </a:lnTo>
                <a:lnTo>
                  <a:pt x="56661" y="136036"/>
                </a:lnTo>
                <a:cubicBezTo>
                  <a:pt x="62933" y="136036"/>
                  <a:pt x="68000" y="130969"/>
                  <a:pt x="68000" y="124697"/>
                </a:cubicBezTo>
                <a:cubicBezTo>
                  <a:pt x="68000" y="118425"/>
                  <a:pt x="62933" y="113357"/>
                  <a:pt x="56661" y="113357"/>
                </a:cubicBezTo>
                <a:lnTo>
                  <a:pt x="11339" y="113393"/>
                </a:lnTo>
                <a:cubicBezTo>
                  <a:pt x="8327" y="113393"/>
                  <a:pt x="5422" y="114598"/>
                  <a:pt x="3295" y="116759"/>
                </a:cubicBezTo>
                <a:cubicBezTo>
                  <a:pt x="1169" y="118921"/>
                  <a:pt x="-35" y="121791"/>
                  <a:pt x="0" y="124838"/>
                </a:cubicBezTo>
                <a:lnTo>
                  <a:pt x="354" y="169841"/>
                </a:lnTo>
                <a:cubicBezTo>
                  <a:pt x="390" y="176113"/>
                  <a:pt x="5528" y="181145"/>
                  <a:pt x="11800" y="181074"/>
                </a:cubicBezTo>
                <a:cubicBezTo>
                  <a:pt x="18072" y="181003"/>
                  <a:pt x="23104" y="175901"/>
                  <a:pt x="23033" y="169629"/>
                </a:cubicBezTo>
                <a:lnTo>
                  <a:pt x="22891" y="151379"/>
                </a:lnTo>
                <a:lnTo>
                  <a:pt x="26683" y="154958"/>
                </a:lnTo>
                <a:cubicBezTo>
                  <a:pt x="43089" y="171294"/>
                  <a:pt x="65732" y="181429"/>
                  <a:pt x="90714" y="181429"/>
                </a:cubicBezTo>
                <a:cubicBezTo>
                  <a:pt x="136426" y="181429"/>
                  <a:pt x="174235" y="147623"/>
                  <a:pt x="180507" y="103648"/>
                </a:cubicBezTo>
                <a:close/>
              </a:path>
            </a:pathLst>
          </a:custGeom>
          <a:solidFill>
            <a:srgbClr val="A99985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9" name="Text 27"/>
          <p:cNvSpPr/>
          <p:nvPr/>
        </p:nvSpPr>
        <p:spPr>
          <a:xfrm>
            <a:off x="1025071" y="6350000"/>
            <a:ext cx="3138714" cy="217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43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Городским округам</a:t>
            </a:r>
            <a:r>
              <a:rPr lang="en-US" sz="1143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Ленинградской области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6186714" y="907143"/>
            <a:ext cx="5642429" cy="4572000"/>
          </a:xfrm>
          <a:custGeom>
            <a:avLst/>
            <a:gdLst/>
            <a:ahLst/>
            <a:cxnLst/>
            <a:rect l="l" t="t" r="r" b="b"/>
            <a:pathLst>
              <a:path w="5642429" h="4572000">
                <a:moveTo>
                  <a:pt x="72558" y="0"/>
                </a:moveTo>
                <a:lnTo>
                  <a:pt x="5569871" y="0"/>
                </a:lnTo>
                <a:cubicBezTo>
                  <a:pt x="5609943" y="0"/>
                  <a:pt x="5642429" y="32485"/>
                  <a:pt x="5642429" y="72558"/>
                </a:cubicBezTo>
                <a:lnTo>
                  <a:pt x="5642429" y="4499442"/>
                </a:lnTo>
                <a:cubicBezTo>
                  <a:pt x="5642429" y="4539515"/>
                  <a:pt x="5609943" y="4572000"/>
                  <a:pt x="5569871" y="4572000"/>
                </a:cubicBezTo>
                <a:lnTo>
                  <a:pt x="72558" y="4572000"/>
                </a:lnTo>
                <a:cubicBezTo>
                  <a:pt x="32485" y="4572000"/>
                  <a:pt x="0" y="4539515"/>
                  <a:pt x="0" y="4499442"/>
                </a:cubicBezTo>
                <a:lnTo>
                  <a:pt x="0" y="72558"/>
                </a:lnTo>
                <a:cubicBezTo>
                  <a:pt x="0" y="32512"/>
                  <a:pt x="32512" y="0"/>
                  <a:pt x="72558" y="0"/>
                </a:cubicBezTo>
                <a:close/>
              </a:path>
            </a:pathLst>
          </a:custGeom>
          <a:solidFill>
            <a:srgbClr val="3D5A6C"/>
          </a:solidFill>
          <a:ln/>
          <a:effectLst>
            <a:outerShdw blurRad="54429" dist="36286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" name="Shape 29"/>
          <p:cNvSpPr/>
          <p:nvPr/>
        </p:nvSpPr>
        <p:spPr>
          <a:xfrm>
            <a:off x="6370411" y="1097643"/>
            <a:ext cx="340179" cy="272143"/>
          </a:xfrm>
          <a:custGeom>
            <a:avLst/>
            <a:gdLst/>
            <a:ahLst/>
            <a:cxnLst/>
            <a:rect l="l" t="t" r="r" b="b"/>
            <a:pathLst>
              <a:path w="340179" h="272143">
                <a:moveTo>
                  <a:pt x="306161" y="25513"/>
                </a:moveTo>
                <a:cubicBezTo>
                  <a:pt x="306161" y="19613"/>
                  <a:pt x="303131" y="14139"/>
                  <a:pt x="298081" y="11056"/>
                </a:cubicBezTo>
                <a:cubicBezTo>
                  <a:pt x="293032" y="7973"/>
                  <a:pt x="286813" y="7654"/>
                  <a:pt x="281551" y="10312"/>
                </a:cubicBezTo>
                <a:lnTo>
                  <a:pt x="219787" y="41193"/>
                </a:lnTo>
                <a:lnTo>
                  <a:pt x="124431" y="9355"/>
                </a:lnTo>
                <a:cubicBezTo>
                  <a:pt x="120126" y="7920"/>
                  <a:pt x="115501" y="8239"/>
                  <a:pt x="111462" y="10259"/>
                </a:cubicBezTo>
                <a:lnTo>
                  <a:pt x="43426" y="44276"/>
                </a:lnTo>
                <a:cubicBezTo>
                  <a:pt x="37632" y="47200"/>
                  <a:pt x="34018" y="53100"/>
                  <a:pt x="34018" y="59531"/>
                </a:cubicBezTo>
                <a:lnTo>
                  <a:pt x="34018" y="246629"/>
                </a:lnTo>
                <a:cubicBezTo>
                  <a:pt x="34018" y="252529"/>
                  <a:pt x="37048" y="258004"/>
                  <a:pt x="42097" y="261087"/>
                </a:cubicBezTo>
                <a:cubicBezTo>
                  <a:pt x="47147" y="264170"/>
                  <a:pt x="53366" y="264489"/>
                  <a:pt x="58628" y="261831"/>
                </a:cubicBezTo>
                <a:lnTo>
                  <a:pt x="120338" y="230949"/>
                </a:lnTo>
                <a:lnTo>
                  <a:pt x="212452" y="261672"/>
                </a:lnTo>
                <a:cubicBezTo>
                  <a:pt x="210167" y="258270"/>
                  <a:pt x="207934" y="254709"/>
                  <a:pt x="205755" y="251094"/>
                </a:cubicBezTo>
                <a:cubicBezTo>
                  <a:pt x="199908" y="241367"/>
                  <a:pt x="194114" y="230205"/>
                  <a:pt x="189809" y="218246"/>
                </a:cubicBezTo>
                <a:lnTo>
                  <a:pt x="136018" y="200333"/>
                </a:lnTo>
                <a:lnTo>
                  <a:pt x="136018" y="49113"/>
                </a:lnTo>
                <a:lnTo>
                  <a:pt x="204054" y="71810"/>
                </a:lnTo>
                <a:lnTo>
                  <a:pt x="204054" y="124590"/>
                </a:lnTo>
                <a:cubicBezTo>
                  <a:pt x="220531" y="105562"/>
                  <a:pt x="244982" y="93549"/>
                  <a:pt x="272090" y="93549"/>
                </a:cubicBezTo>
                <a:cubicBezTo>
                  <a:pt x="284102" y="93549"/>
                  <a:pt x="295583" y="95888"/>
                  <a:pt x="306108" y="100193"/>
                </a:cubicBezTo>
                <a:lnTo>
                  <a:pt x="306161" y="25513"/>
                </a:lnTo>
                <a:close/>
                <a:moveTo>
                  <a:pt x="272143" y="119062"/>
                </a:moveTo>
                <a:cubicBezTo>
                  <a:pt x="236902" y="119062"/>
                  <a:pt x="208359" y="147127"/>
                  <a:pt x="208359" y="181730"/>
                </a:cubicBezTo>
                <a:cubicBezTo>
                  <a:pt x="208359" y="218352"/>
                  <a:pt x="242430" y="261672"/>
                  <a:pt x="260768" y="282348"/>
                </a:cubicBezTo>
                <a:cubicBezTo>
                  <a:pt x="266934" y="289258"/>
                  <a:pt x="277405" y="289258"/>
                  <a:pt x="283571" y="282348"/>
                </a:cubicBezTo>
                <a:cubicBezTo>
                  <a:pt x="301908" y="261672"/>
                  <a:pt x="335979" y="218352"/>
                  <a:pt x="335979" y="181730"/>
                </a:cubicBezTo>
                <a:cubicBezTo>
                  <a:pt x="335979" y="147127"/>
                  <a:pt x="307436" y="119063"/>
                  <a:pt x="272196" y="119063"/>
                </a:cubicBezTo>
                <a:close/>
                <a:moveTo>
                  <a:pt x="250882" y="182846"/>
                </a:moveTo>
                <a:cubicBezTo>
                  <a:pt x="250882" y="171112"/>
                  <a:pt x="260409" y="161585"/>
                  <a:pt x="272143" y="161585"/>
                </a:cubicBezTo>
                <a:cubicBezTo>
                  <a:pt x="283877" y="161585"/>
                  <a:pt x="293404" y="171112"/>
                  <a:pt x="293404" y="182846"/>
                </a:cubicBezTo>
                <a:cubicBezTo>
                  <a:pt x="293404" y="194580"/>
                  <a:pt x="283877" y="204107"/>
                  <a:pt x="272143" y="204107"/>
                </a:cubicBezTo>
                <a:cubicBezTo>
                  <a:pt x="260409" y="204107"/>
                  <a:pt x="250882" y="194580"/>
                  <a:pt x="250882" y="182846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2" name="Text 30"/>
          <p:cNvSpPr/>
          <p:nvPr/>
        </p:nvSpPr>
        <p:spPr>
          <a:xfrm>
            <a:off x="6817179" y="1088571"/>
            <a:ext cx="2385786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14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Полномочия субъекта РФ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6368143" y="1447800"/>
            <a:ext cx="5352143" cy="471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43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Согласно ФЗ № 304-ФЗ, органы государственной власти субъектов РФ </a:t>
            </a:r>
            <a:r>
              <a:rPr lang="en-US" sz="1143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вправе устанавливать</a:t>
            </a:r>
            <a:r>
              <a:rPr lang="en-US" sz="1143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: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6368143" y="1924957"/>
            <a:ext cx="5279571" cy="716643"/>
          </a:xfrm>
          <a:custGeom>
            <a:avLst/>
            <a:gdLst/>
            <a:ahLst/>
            <a:cxnLst/>
            <a:rect l="l" t="t" r="r" b="b"/>
            <a:pathLst>
              <a:path w="5279571" h="834571">
                <a:moveTo>
                  <a:pt x="72574" y="0"/>
                </a:moveTo>
                <a:lnTo>
                  <a:pt x="5206997" y="0"/>
                </a:lnTo>
                <a:cubicBezTo>
                  <a:pt x="5247079" y="0"/>
                  <a:pt x="5279571" y="32493"/>
                  <a:pt x="5279571" y="72574"/>
                </a:cubicBezTo>
                <a:lnTo>
                  <a:pt x="5279571" y="761997"/>
                </a:lnTo>
                <a:cubicBezTo>
                  <a:pt x="5279571" y="802079"/>
                  <a:pt x="5247079" y="834571"/>
                  <a:pt x="5206997" y="834571"/>
                </a:cubicBezTo>
                <a:lnTo>
                  <a:pt x="72574" y="834571"/>
                </a:lnTo>
                <a:cubicBezTo>
                  <a:pt x="32493" y="834571"/>
                  <a:pt x="0" y="802079"/>
                  <a:pt x="0" y="761997"/>
                </a:cubicBezTo>
                <a:lnTo>
                  <a:pt x="0" y="72574"/>
                </a:lnTo>
                <a:cubicBezTo>
                  <a:pt x="0" y="32519"/>
                  <a:pt x="32519" y="0"/>
                  <a:pt x="72574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5" name="Shape 33"/>
          <p:cNvSpPr/>
          <p:nvPr/>
        </p:nvSpPr>
        <p:spPr>
          <a:xfrm>
            <a:off x="6499679" y="2006600"/>
            <a:ext cx="181429" cy="181429"/>
          </a:xfrm>
          <a:custGeom>
            <a:avLst/>
            <a:gdLst/>
            <a:ahLst/>
            <a:cxnLst/>
            <a:rect l="l" t="t" r="r" b="b"/>
            <a:pathLst>
              <a:path w="181429" h="181429">
                <a:moveTo>
                  <a:pt x="90714" y="0"/>
                </a:moveTo>
                <a:cubicBezTo>
                  <a:pt x="140781" y="0"/>
                  <a:pt x="181429" y="40648"/>
                  <a:pt x="181429" y="90714"/>
                </a:cubicBezTo>
                <a:cubicBezTo>
                  <a:pt x="181429" y="140781"/>
                  <a:pt x="140781" y="181429"/>
                  <a:pt x="90714" y="181429"/>
                </a:cubicBezTo>
                <a:cubicBezTo>
                  <a:pt x="40648" y="181429"/>
                  <a:pt x="0" y="140781"/>
                  <a:pt x="0" y="90714"/>
                </a:cubicBezTo>
                <a:cubicBezTo>
                  <a:pt x="0" y="40648"/>
                  <a:pt x="40648" y="0"/>
                  <a:pt x="90714" y="0"/>
                </a:cubicBezTo>
                <a:close/>
                <a:moveTo>
                  <a:pt x="82210" y="42522"/>
                </a:moveTo>
                <a:lnTo>
                  <a:pt x="82210" y="90714"/>
                </a:lnTo>
                <a:cubicBezTo>
                  <a:pt x="82210" y="93549"/>
                  <a:pt x="83627" y="96207"/>
                  <a:pt x="86001" y="97801"/>
                </a:cubicBezTo>
                <a:lnTo>
                  <a:pt x="120019" y="120480"/>
                </a:lnTo>
                <a:cubicBezTo>
                  <a:pt x="123917" y="123102"/>
                  <a:pt x="129197" y="122039"/>
                  <a:pt x="131819" y="118106"/>
                </a:cubicBezTo>
                <a:cubicBezTo>
                  <a:pt x="134441" y="114172"/>
                  <a:pt x="133378" y="108928"/>
                  <a:pt x="129445" y="106306"/>
                </a:cubicBezTo>
                <a:lnTo>
                  <a:pt x="99219" y="86179"/>
                </a:lnTo>
                <a:lnTo>
                  <a:pt x="99219" y="42522"/>
                </a:lnTo>
                <a:cubicBezTo>
                  <a:pt x="99219" y="37809"/>
                  <a:pt x="95427" y="34018"/>
                  <a:pt x="90714" y="34018"/>
                </a:cubicBezTo>
                <a:cubicBezTo>
                  <a:pt x="86001" y="34018"/>
                  <a:pt x="82210" y="37809"/>
                  <a:pt x="82210" y="42522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6" name="Text 34"/>
          <p:cNvSpPr/>
          <p:nvPr/>
        </p:nvSpPr>
        <p:spPr>
          <a:xfrm>
            <a:off x="6812643" y="1970314"/>
            <a:ext cx="4798786" cy="217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43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Ограничения времени продажи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6812643" y="2224314"/>
            <a:ext cx="4789714" cy="3628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00" dirty="0">
                <a:solidFill>
                  <a:srgbClr val="F7F7F7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Установление временных рамок, в течение которых допускается продажа тонизирующих напитков</a:t>
            </a:r>
            <a:endParaRPr lang="en-US" sz="1600" dirty="0"/>
          </a:p>
        </p:txBody>
      </p:sp>
      <p:sp>
        <p:nvSpPr>
          <p:cNvPr id="38" name="Shape 36"/>
          <p:cNvSpPr/>
          <p:nvPr/>
        </p:nvSpPr>
        <p:spPr>
          <a:xfrm>
            <a:off x="6368143" y="2684237"/>
            <a:ext cx="5279571" cy="509814"/>
          </a:xfrm>
          <a:custGeom>
            <a:avLst/>
            <a:gdLst/>
            <a:ahLst/>
            <a:cxnLst/>
            <a:rect l="l" t="t" r="r" b="b"/>
            <a:pathLst>
              <a:path w="5279571" h="653143">
                <a:moveTo>
                  <a:pt x="72571" y="0"/>
                </a:moveTo>
                <a:lnTo>
                  <a:pt x="5207001" y="0"/>
                </a:lnTo>
                <a:cubicBezTo>
                  <a:pt x="5247080" y="0"/>
                  <a:pt x="5279571" y="32491"/>
                  <a:pt x="5279571" y="72571"/>
                </a:cubicBezTo>
                <a:lnTo>
                  <a:pt x="5279571" y="580572"/>
                </a:lnTo>
                <a:cubicBezTo>
                  <a:pt x="5279571" y="620652"/>
                  <a:pt x="5247080" y="653143"/>
                  <a:pt x="5207001" y="653143"/>
                </a:cubicBezTo>
                <a:lnTo>
                  <a:pt x="72571" y="653143"/>
                </a:lnTo>
                <a:cubicBezTo>
                  <a:pt x="32518" y="653143"/>
                  <a:pt x="0" y="620625"/>
                  <a:pt x="0" y="580572"/>
                </a:cubicBezTo>
                <a:lnTo>
                  <a:pt x="0" y="72571"/>
                </a:lnTo>
                <a:cubicBezTo>
                  <a:pt x="0" y="32518"/>
                  <a:pt x="32518" y="0"/>
                  <a:pt x="72571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9" name="Shape 37"/>
          <p:cNvSpPr/>
          <p:nvPr/>
        </p:nvSpPr>
        <p:spPr>
          <a:xfrm>
            <a:off x="6522357" y="2734129"/>
            <a:ext cx="136071" cy="181429"/>
          </a:xfrm>
          <a:custGeom>
            <a:avLst/>
            <a:gdLst/>
            <a:ahLst/>
            <a:cxnLst/>
            <a:rect l="l" t="t" r="r" b="b"/>
            <a:pathLst>
              <a:path w="136071" h="181429">
                <a:moveTo>
                  <a:pt x="0" y="66831"/>
                </a:moveTo>
                <a:cubicBezTo>
                  <a:pt x="0" y="29907"/>
                  <a:pt x="30474" y="0"/>
                  <a:pt x="68036" y="0"/>
                </a:cubicBezTo>
                <a:cubicBezTo>
                  <a:pt x="105597" y="0"/>
                  <a:pt x="136071" y="29907"/>
                  <a:pt x="136071" y="66831"/>
                </a:cubicBezTo>
                <a:cubicBezTo>
                  <a:pt x="136071" y="109105"/>
                  <a:pt x="93478" y="159778"/>
                  <a:pt x="75690" y="179090"/>
                </a:cubicBezTo>
                <a:cubicBezTo>
                  <a:pt x="71508" y="183626"/>
                  <a:pt x="64528" y="183626"/>
                  <a:pt x="60346" y="179090"/>
                </a:cubicBezTo>
                <a:cubicBezTo>
                  <a:pt x="42558" y="159778"/>
                  <a:pt x="-35" y="109105"/>
                  <a:pt x="-35" y="66831"/>
                </a:cubicBezTo>
                <a:close/>
                <a:moveTo>
                  <a:pt x="68036" y="90714"/>
                </a:moveTo>
                <a:cubicBezTo>
                  <a:pt x="80552" y="90714"/>
                  <a:pt x="90714" y="80552"/>
                  <a:pt x="90714" y="68036"/>
                </a:cubicBezTo>
                <a:cubicBezTo>
                  <a:pt x="90714" y="55519"/>
                  <a:pt x="80552" y="45357"/>
                  <a:pt x="68036" y="45357"/>
                </a:cubicBezTo>
                <a:cubicBezTo>
                  <a:pt x="55519" y="45357"/>
                  <a:pt x="45357" y="55519"/>
                  <a:pt x="45357" y="68036"/>
                </a:cubicBezTo>
                <a:cubicBezTo>
                  <a:pt x="45357" y="80552"/>
                  <a:pt x="55519" y="90714"/>
                  <a:pt x="68036" y="90714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0" name="Text 38"/>
          <p:cNvSpPr/>
          <p:nvPr/>
        </p:nvSpPr>
        <p:spPr>
          <a:xfrm>
            <a:off x="6812643" y="2697843"/>
            <a:ext cx="3764643" cy="217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43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Ограничения мест продажи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6812643" y="2951843"/>
            <a:ext cx="3755571" cy="1814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00" dirty="0">
                <a:solidFill>
                  <a:srgbClr val="F7F7F7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Определение мест, где запрещена или ограничена продажа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6368143" y="3243036"/>
            <a:ext cx="5279571" cy="1201964"/>
          </a:xfrm>
          <a:custGeom>
            <a:avLst/>
            <a:gdLst/>
            <a:ahLst/>
            <a:cxnLst/>
            <a:rect l="l" t="t" r="r" b="b"/>
            <a:pathLst>
              <a:path w="5279571" h="834571">
                <a:moveTo>
                  <a:pt x="72574" y="0"/>
                </a:moveTo>
                <a:lnTo>
                  <a:pt x="5206997" y="0"/>
                </a:lnTo>
                <a:cubicBezTo>
                  <a:pt x="5247079" y="0"/>
                  <a:pt x="5279571" y="32493"/>
                  <a:pt x="5279571" y="72574"/>
                </a:cubicBezTo>
                <a:lnTo>
                  <a:pt x="5279571" y="761997"/>
                </a:lnTo>
                <a:cubicBezTo>
                  <a:pt x="5279571" y="802079"/>
                  <a:pt x="5247079" y="834571"/>
                  <a:pt x="5206997" y="834571"/>
                </a:cubicBezTo>
                <a:lnTo>
                  <a:pt x="72574" y="834571"/>
                </a:lnTo>
                <a:cubicBezTo>
                  <a:pt x="32493" y="834571"/>
                  <a:pt x="0" y="802079"/>
                  <a:pt x="0" y="761997"/>
                </a:cubicBezTo>
                <a:lnTo>
                  <a:pt x="0" y="72574"/>
                </a:lnTo>
                <a:cubicBezTo>
                  <a:pt x="0" y="32519"/>
                  <a:pt x="32519" y="0"/>
                  <a:pt x="72574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3" name="Shape 41"/>
          <p:cNvSpPr/>
          <p:nvPr/>
        </p:nvSpPr>
        <p:spPr>
          <a:xfrm>
            <a:off x="6488339" y="3299279"/>
            <a:ext cx="204107" cy="181429"/>
          </a:xfrm>
          <a:custGeom>
            <a:avLst/>
            <a:gdLst/>
            <a:ahLst/>
            <a:cxnLst/>
            <a:rect l="l" t="t" r="r" b="b"/>
            <a:pathLst>
              <a:path w="204107" h="181429">
                <a:moveTo>
                  <a:pt x="0" y="68036"/>
                </a:moveTo>
                <a:cubicBezTo>
                  <a:pt x="0" y="55527"/>
                  <a:pt x="10170" y="45357"/>
                  <a:pt x="22679" y="45357"/>
                </a:cubicBezTo>
                <a:lnTo>
                  <a:pt x="45357" y="45357"/>
                </a:lnTo>
                <a:lnTo>
                  <a:pt x="90679" y="4571"/>
                </a:lnTo>
                <a:cubicBezTo>
                  <a:pt x="97164" y="-1240"/>
                  <a:pt x="106979" y="-1240"/>
                  <a:pt x="113428" y="4571"/>
                </a:cubicBezTo>
                <a:lnTo>
                  <a:pt x="158750" y="45357"/>
                </a:lnTo>
                <a:lnTo>
                  <a:pt x="181429" y="45357"/>
                </a:lnTo>
                <a:cubicBezTo>
                  <a:pt x="193937" y="45357"/>
                  <a:pt x="204107" y="55527"/>
                  <a:pt x="204107" y="68036"/>
                </a:cubicBezTo>
                <a:lnTo>
                  <a:pt x="204107" y="158750"/>
                </a:lnTo>
                <a:cubicBezTo>
                  <a:pt x="204107" y="171259"/>
                  <a:pt x="193937" y="181429"/>
                  <a:pt x="181429" y="181429"/>
                </a:cubicBezTo>
                <a:lnTo>
                  <a:pt x="22679" y="181429"/>
                </a:lnTo>
                <a:cubicBezTo>
                  <a:pt x="10170" y="181429"/>
                  <a:pt x="0" y="171259"/>
                  <a:pt x="0" y="158750"/>
                </a:cubicBezTo>
                <a:lnTo>
                  <a:pt x="0" y="68036"/>
                </a:lnTo>
                <a:close/>
                <a:moveTo>
                  <a:pt x="79375" y="133237"/>
                </a:moveTo>
                <a:lnTo>
                  <a:pt x="79375" y="164420"/>
                </a:lnTo>
                <a:lnTo>
                  <a:pt x="124732" y="164420"/>
                </a:lnTo>
                <a:lnTo>
                  <a:pt x="124732" y="133237"/>
                </a:lnTo>
                <a:cubicBezTo>
                  <a:pt x="124732" y="125405"/>
                  <a:pt x="118389" y="119063"/>
                  <a:pt x="110558" y="119063"/>
                </a:cubicBezTo>
                <a:lnTo>
                  <a:pt x="93549" y="119063"/>
                </a:lnTo>
                <a:cubicBezTo>
                  <a:pt x="85718" y="119063"/>
                  <a:pt x="79375" y="125405"/>
                  <a:pt x="79375" y="133237"/>
                </a:cubicBezTo>
                <a:close/>
                <a:moveTo>
                  <a:pt x="39688" y="136071"/>
                </a:moveTo>
                <a:cubicBezTo>
                  <a:pt x="42806" y="136071"/>
                  <a:pt x="45357" y="133520"/>
                  <a:pt x="45357" y="130402"/>
                </a:cubicBezTo>
                <a:lnTo>
                  <a:pt x="45357" y="119063"/>
                </a:lnTo>
                <a:cubicBezTo>
                  <a:pt x="45357" y="115944"/>
                  <a:pt x="42806" y="113393"/>
                  <a:pt x="39688" y="113393"/>
                </a:cubicBezTo>
                <a:lnTo>
                  <a:pt x="28348" y="113393"/>
                </a:lnTo>
                <a:cubicBezTo>
                  <a:pt x="25230" y="113393"/>
                  <a:pt x="22679" y="115944"/>
                  <a:pt x="22679" y="119063"/>
                </a:cubicBezTo>
                <a:lnTo>
                  <a:pt x="22679" y="130402"/>
                </a:lnTo>
                <a:cubicBezTo>
                  <a:pt x="22679" y="133520"/>
                  <a:pt x="25230" y="136071"/>
                  <a:pt x="28348" y="136071"/>
                </a:cubicBezTo>
                <a:lnTo>
                  <a:pt x="39688" y="136071"/>
                </a:lnTo>
                <a:close/>
                <a:moveTo>
                  <a:pt x="45357" y="85045"/>
                </a:moveTo>
                <a:lnTo>
                  <a:pt x="45357" y="73705"/>
                </a:lnTo>
                <a:cubicBezTo>
                  <a:pt x="45357" y="70587"/>
                  <a:pt x="42806" y="68036"/>
                  <a:pt x="39688" y="68036"/>
                </a:cubicBezTo>
                <a:lnTo>
                  <a:pt x="28348" y="68036"/>
                </a:lnTo>
                <a:cubicBezTo>
                  <a:pt x="25230" y="68036"/>
                  <a:pt x="22679" y="70587"/>
                  <a:pt x="22679" y="73705"/>
                </a:cubicBezTo>
                <a:lnTo>
                  <a:pt x="22679" y="85045"/>
                </a:lnTo>
                <a:cubicBezTo>
                  <a:pt x="22679" y="88163"/>
                  <a:pt x="25230" y="90714"/>
                  <a:pt x="28348" y="90714"/>
                </a:cubicBezTo>
                <a:lnTo>
                  <a:pt x="39688" y="90714"/>
                </a:lnTo>
                <a:cubicBezTo>
                  <a:pt x="42806" y="90714"/>
                  <a:pt x="45357" y="88163"/>
                  <a:pt x="45357" y="85045"/>
                </a:cubicBezTo>
                <a:close/>
                <a:moveTo>
                  <a:pt x="175759" y="136071"/>
                </a:moveTo>
                <a:cubicBezTo>
                  <a:pt x="178877" y="136071"/>
                  <a:pt x="181429" y="133520"/>
                  <a:pt x="181429" y="130402"/>
                </a:cubicBezTo>
                <a:lnTo>
                  <a:pt x="181429" y="119063"/>
                </a:lnTo>
                <a:cubicBezTo>
                  <a:pt x="181429" y="115944"/>
                  <a:pt x="178877" y="113393"/>
                  <a:pt x="175759" y="113393"/>
                </a:cubicBezTo>
                <a:lnTo>
                  <a:pt x="164420" y="113393"/>
                </a:lnTo>
                <a:cubicBezTo>
                  <a:pt x="161301" y="113393"/>
                  <a:pt x="158750" y="115944"/>
                  <a:pt x="158750" y="119063"/>
                </a:cubicBezTo>
                <a:lnTo>
                  <a:pt x="158750" y="130402"/>
                </a:lnTo>
                <a:cubicBezTo>
                  <a:pt x="158750" y="133520"/>
                  <a:pt x="161301" y="136071"/>
                  <a:pt x="164420" y="136071"/>
                </a:cubicBezTo>
                <a:lnTo>
                  <a:pt x="175759" y="136071"/>
                </a:lnTo>
                <a:close/>
                <a:moveTo>
                  <a:pt x="181429" y="85045"/>
                </a:moveTo>
                <a:lnTo>
                  <a:pt x="181429" y="73705"/>
                </a:lnTo>
                <a:cubicBezTo>
                  <a:pt x="181429" y="70587"/>
                  <a:pt x="178877" y="68036"/>
                  <a:pt x="175759" y="68036"/>
                </a:cubicBezTo>
                <a:lnTo>
                  <a:pt x="164420" y="68036"/>
                </a:lnTo>
                <a:cubicBezTo>
                  <a:pt x="161301" y="68036"/>
                  <a:pt x="158750" y="70587"/>
                  <a:pt x="158750" y="73705"/>
                </a:cubicBezTo>
                <a:lnTo>
                  <a:pt x="158750" y="85045"/>
                </a:lnTo>
                <a:cubicBezTo>
                  <a:pt x="158750" y="88163"/>
                  <a:pt x="161301" y="90714"/>
                  <a:pt x="164420" y="90714"/>
                </a:cubicBezTo>
                <a:lnTo>
                  <a:pt x="175759" y="90714"/>
                </a:lnTo>
                <a:cubicBezTo>
                  <a:pt x="178877" y="90714"/>
                  <a:pt x="181429" y="88163"/>
                  <a:pt x="181429" y="85045"/>
                </a:cubicBezTo>
                <a:close/>
                <a:moveTo>
                  <a:pt x="102054" y="90714"/>
                </a:moveTo>
                <a:cubicBezTo>
                  <a:pt x="114570" y="90714"/>
                  <a:pt x="124732" y="80552"/>
                  <a:pt x="124732" y="68036"/>
                </a:cubicBezTo>
                <a:cubicBezTo>
                  <a:pt x="124732" y="55519"/>
                  <a:pt x="114570" y="45357"/>
                  <a:pt x="102054" y="45357"/>
                </a:cubicBezTo>
                <a:cubicBezTo>
                  <a:pt x="89537" y="45357"/>
                  <a:pt x="79375" y="55519"/>
                  <a:pt x="79375" y="68036"/>
                </a:cubicBezTo>
                <a:cubicBezTo>
                  <a:pt x="79375" y="80552"/>
                  <a:pt x="89537" y="90714"/>
                  <a:pt x="102054" y="90714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4" name="Text 42"/>
          <p:cNvSpPr/>
          <p:nvPr/>
        </p:nvSpPr>
        <p:spPr>
          <a:xfrm>
            <a:off x="6812643" y="3262993"/>
            <a:ext cx="4798786" cy="217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43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Запрет в специальных учреждениях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6195786" y="5633357"/>
            <a:ext cx="5624286" cy="1215571"/>
          </a:xfrm>
          <a:custGeom>
            <a:avLst/>
            <a:gdLst/>
            <a:ahLst/>
            <a:cxnLst/>
            <a:rect l="l" t="t" r="r" b="b"/>
            <a:pathLst>
              <a:path w="5624286" h="1215571">
                <a:moveTo>
                  <a:pt x="72570" y="0"/>
                </a:moveTo>
                <a:lnTo>
                  <a:pt x="5551716" y="0"/>
                </a:lnTo>
                <a:cubicBezTo>
                  <a:pt x="5591795" y="0"/>
                  <a:pt x="5624286" y="32491"/>
                  <a:pt x="5624286" y="72570"/>
                </a:cubicBezTo>
                <a:lnTo>
                  <a:pt x="5624286" y="1143002"/>
                </a:lnTo>
                <a:cubicBezTo>
                  <a:pt x="5624286" y="1183081"/>
                  <a:pt x="5591795" y="1215571"/>
                  <a:pt x="5551716" y="1215571"/>
                </a:cubicBezTo>
                <a:lnTo>
                  <a:pt x="72570" y="1215571"/>
                </a:lnTo>
                <a:cubicBezTo>
                  <a:pt x="32491" y="1215571"/>
                  <a:pt x="0" y="1183081"/>
                  <a:pt x="0" y="1143002"/>
                </a:cubicBezTo>
                <a:lnTo>
                  <a:pt x="0" y="72570"/>
                </a:lnTo>
                <a:cubicBezTo>
                  <a:pt x="0" y="32517"/>
                  <a:pt x="32517" y="0"/>
                  <a:pt x="72570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 w="25400">
            <a:solidFill>
              <a:srgbClr val="C57B57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47" name="Shape 45"/>
          <p:cNvSpPr/>
          <p:nvPr/>
        </p:nvSpPr>
        <p:spPr>
          <a:xfrm>
            <a:off x="6327321" y="6132286"/>
            <a:ext cx="217714" cy="217714"/>
          </a:xfrm>
          <a:custGeom>
            <a:avLst/>
            <a:gdLst/>
            <a:ahLst/>
            <a:cxnLst/>
            <a:rect l="l" t="t" r="r" b="b"/>
            <a:pathLst>
              <a:path w="217714" h="217714">
                <a:moveTo>
                  <a:pt x="0" y="178424"/>
                </a:moveTo>
                <a:lnTo>
                  <a:pt x="0" y="46562"/>
                </a:lnTo>
                <a:cubicBezTo>
                  <a:pt x="0" y="36697"/>
                  <a:pt x="10248" y="30148"/>
                  <a:pt x="19688" y="32955"/>
                </a:cubicBezTo>
                <a:cubicBezTo>
                  <a:pt x="56980" y="44096"/>
                  <a:pt x="83344" y="35294"/>
                  <a:pt x="109878" y="26449"/>
                </a:cubicBezTo>
                <a:cubicBezTo>
                  <a:pt x="137305" y="17307"/>
                  <a:pt x="164902" y="8122"/>
                  <a:pt x="204830" y="20878"/>
                </a:cubicBezTo>
                <a:cubicBezTo>
                  <a:pt x="212697" y="23387"/>
                  <a:pt x="217714" y="30999"/>
                  <a:pt x="217714" y="39291"/>
                </a:cubicBezTo>
                <a:lnTo>
                  <a:pt x="217714" y="171152"/>
                </a:lnTo>
                <a:cubicBezTo>
                  <a:pt x="217714" y="181018"/>
                  <a:pt x="207466" y="187566"/>
                  <a:pt x="198069" y="184759"/>
                </a:cubicBezTo>
                <a:cubicBezTo>
                  <a:pt x="160777" y="173619"/>
                  <a:pt x="134371" y="182421"/>
                  <a:pt x="107879" y="191265"/>
                </a:cubicBezTo>
                <a:cubicBezTo>
                  <a:pt x="80452" y="200408"/>
                  <a:pt x="52855" y="209593"/>
                  <a:pt x="12927" y="196836"/>
                </a:cubicBezTo>
                <a:cubicBezTo>
                  <a:pt x="5060" y="194327"/>
                  <a:pt x="43" y="186716"/>
                  <a:pt x="43" y="178424"/>
                </a:cubicBezTo>
                <a:close/>
                <a:moveTo>
                  <a:pt x="142875" y="108857"/>
                </a:moveTo>
                <a:cubicBezTo>
                  <a:pt x="142875" y="86320"/>
                  <a:pt x="127652" y="68036"/>
                  <a:pt x="108857" y="68036"/>
                </a:cubicBezTo>
                <a:cubicBezTo>
                  <a:pt x="90062" y="68036"/>
                  <a:pt x="74839" y="86320"/>
                  <a:pt x="74839" y="108857"/>
                </a:cubicBezTo>
                <a:cubicBezTo>
                  <a:pt x="74839" y="131394"/>
                  <a:pt x="90062" y="149679"/>
                  <a:pt x="108857" y="149679"/>
                </a:cubicBezTo>
                <a:cubicBezTo>
                  <a:pt x="127652" y="149679"/>
                  <a:pt x="142875" y="131394"/>
                  <a:pt x="142875" y="108857"/>
                </a:cubicBezTo>
                <a:close/>
                <a:moveTo>
                  <a:pt x="51027" y="175872"/>
                </a:moveTo>
                <a:cubicBezTo>
                  <a:pt x="52898" y="175872"/>
                  <a:pt x="54386" y="174256"/>
                  <a:pt x="54088" y="172428"/>
                </a:cubicBezTo>
                <a:cubicBezTo>
                  <a:pt x="52132" y="160607"/>
                  <a:pt x="42607" y="151379"/>
                  <a:pt x="30616" y="149891"/>
                </a:cubicBezTo>
                <a:cubicBezTo>
                  <a:pt x="28745" y="149679"/>
                  <a:pt x="27214" y="151209"/>
                  <a:pt x="27214" y="153080"/>
                </a:cubicBezTo>
                <a:lnTo>
                  <a:pt x="27214" y="170047"/>
                </a:lnTo>
                <a:cubicBezTo>
                  <a:pt x="27214" y="171578"/>
                  <a:pt x="28235" y="172938"/>
                  <a:pt x="29766" y="173321"/>
                </a:cubicBezTo>
                <a:cubicBezTo>
                  <a:pt x="37377" y="175107"/>
                  <a:pt x="44351" y="175915"/>
                  <a:pt x="51027" y="175915"/>
                </a:cubicBezTo>
                <a:close/>
                <a:moveTo>
                  <a:pt x="186460" y="154143"/>
                </a:moveTo>
                <a:cubicBezTo>
                  <a:pt x="188586" y="154484"/>
                  <a:pt x="190500" y="152868"/>
                  <a:pt x="190500" y="150742"/>
                </a:cubicBezTo>
                <a:lnTo>
                  <a:pt x="190500" y="132627"/>
                </a:lnTo>
                <a:cubicBezTo>
                  <a:pt x="190500" y="130756"/>
                  <a:pt x="188969" y="129183"/>
                  <a:pt x="187098" y="129438"/>
                </a:cubicBezTo>
                <a:cubicBezTo>
                  <a:pt x="176383" y="130756"/>
                  <a:pt x="167580" y="138325"/>
                  <a:pt x="164476" y="148403"/>
                </a:cubicBezTo>
                <a:cubicBezTo>
                  <a:pt x="163881" y="150401"/>
                  <a:pt x="165454" y="152272"/>
                  <a:pt x="167538" y="152315"/>
                </a:cubicBezTo>
                <a:cubicBezTo>
                  <a:pt x="173576" y="152485"/>
                  <a:pt x="179869" y="153038"/>
                  <a:pt x="186418" y="154143"/>
                </a:cubicBezTo>
                <a:close/>
                <a:moveTo>
                  <a:pt x="190500" y="64634"/>
                </a:moveTo>
                <a:lnTo>
                  <a:pt x="190500" y="47668"/>
                </a:lnTo>
                <a:cubicBezTo>
                  <a:pt x="190500" y="46137"/>
                  <a:pt x="189437" y="44776"/>
                  <a:pt x="187949" y="44393"/>
                </a:cubicBezTo>
                <a:cubicBezTo>
                  <a:pt x="180337" y="42607"/>
                  <a:pt x="173364" y="41799"/>
                  <a:pt x="166688" y="41799"/>
                </a:cubicBezTo>
                <a:cubicBezTo>
                  <a:pt x="164817" y="41799"/>
                  <a:pt x="163328" y="43415"/>
                  <a:pt x="163626" y="45244"/>
                </a:cubicBezTo>
                <a:cubicBezTo>
                  <a:pt x="165582" y="57065"/>
                  <a:pt x="175107" y="66292"/>
                  <a:pt x="187098" y="67781"/>
                </a:cubicBezTo>
                <a:cubicBezTo>
                  <a:pt x="188969" y="67993"/>
                  <a:pt x="190500" y="66462"/>
                  <a:pt x="190500" y="64591"/>
                </a:cubicBezTo>
                <a:close/>
                <a:moveTo>
                  <a:pt x="53238" y="69269"/>
                </a:moveTo>
                <a:cubicBezTo>
                  <a:pt x="53833" y="67270"/>
                  <a:pt x="52260" y="65399"/>
                  <a:pt x="50176" y="65357"/>
                </a:cubicBezTo>
                <a:cubicBezTo>
                  <a:pt x="44138" y="65187"/>
                  <a:pt x="37845" y="64634"/>
                  <a:pt x="31296" y="63528"/>
                </a:cubicBezTo>
                <a:cubicBezTo>
                  <a:pt x="29170" y="63188"/>
                  <a:pt x="27257" y="64804"/>
                  <a:pt x="27257" y="66930"/>
                </a:cubicBezTo>
                <a:lnTo>
                  <a:pt x="27214" y="85045"/>
                </a:lnTo>
                <a:cubicBezTo>
                  <a:pt x="27214" y="86916"/>
                  <a:pt x="28745" y="88489"/>
                  <a:pt x="30616" y="88234"/>
                </a:cubicBezTo>
                <a:cubicBezTo>
                  <a:pt x="41332" y="86916"/>
                  <a:pt x="50134" y="79347"/>
                  <a:pt x="53238" y="69269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8" name="Text 46"/>
          <p:cNvSpPr/>
          <p:nvPr/>
        </p:nvSpPr>
        <p:spPr>
          <a:xfrm>
            <a:off x="6628238" y="5787571"/>
            <a:ext cx="5116286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86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Финансовое обеспечение</a:t>
            </a:r>
            <a:endParaRPr lang="en-US" sz="1600" dirty="0"/>
          </a:p>
        </p:txBody>
      </p:sp>
      <p:sp>
        <p:nvSpPr>
          <p:cNvPr id="49" name="Text 47"/>
          <p:cNvSpPr/>
          <p:nvPr/>
        </p:nvSpPr>
        <p:spPr>
          <a:xfrm>
            <a:off x="6628238" y="6041571"/>
            <a:ext cx="5107214" cy="6531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43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Муниципалитеты получают </a:t>
            </a:r>
            <a:r>
              <a:rPr lang="en-US" sz="1143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субвенции</a:t>
            </a:r>
            <a:r>
              <a:rPr lang="en-US" sz="1143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из областного бюджета на осуществление делегированных полномочий (методика определения объемов утверждена законом)</a:t>
            </a:r>
            <a:endParaRPr lang="en-US" sz="1600" dirty="0"/>
          </a:p>
        </p:txBody>
      </p:sp>
      <p:sp>
        <p:nvSpPr>
          <p:cNvPr id="51" name="Text 43"/>
          <p:cNvSpPr/>
          <p:nvPr/>
        </p:nvSpPr>
        <p:spPr>
          <a:xfrm>
            <a:off x="6808108" y="3480708"/>
            <a:ext cx="4789714" cy="9642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ru-RU" sz="1000" dirty="0">
                <a:solidFill>
                  <a:srgbClr val="F7F7F7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Запрещается продажа безалкогольных тонизирующих напитков (в том числе энергетических) в зданиях, строениях, сооружениях, помещениях, используемых для непосредственного осуществления образовательной деятельности, медицинской деятельности, деятельности в области культуры, физической культуры и спорта.</a:t>
            </a:r>
            <a:endParaRPr lang="en-US" sz="1600" dirty="0"/>
          </a:p>
        </p:txBody>
      </p:sp>
      <p:sp>
        <p:nvSpPr>
          <p:cNvPr id="52" name="Text 31"/>
          <p:cNvSpPr/>
          <p:nvPr/>
        </p:nvSpPr>
        <p:spPr>
          <a:xfrm>
            <a:off x="6392381" y="4535715"/>
            <a:ext cx="5352143" cy="9143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ru-RU" sz="1143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Закон Ленинградской области от 12.05.2015 N 45-ОЗ «О запрете продажи безалкогольных тонизирующих напитков (в том числе энергетических) в отдельных местах на территории Ленинградской области и о внесении изменений в областной закон «Об административных правонарушениях»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476250" cy="419100"/>
          </a:xfrm>
          <a:custGeom>
            <a:avLst/>
            <a:gdLst/>
            <a:ahLst/>
            <a:cxnLst/>
            <a:rect l="l" t="t" r="r" b="b"/>
            <a:pathLst>
              <a:path w="476250" h="419100">
                <a:moveTo>
                  <a:pt x="57148" y="0"/>
                </a:moveTo>
                <a:lnTo>
                  <a:pt x="419102" y="0"/>
                </a:lnTo>
                <a:cubicBezTo>
                  <a:pt x="450664" y="0"/>
                  <a:pt x="476250" y="25586"/>
                  <a:pt x="476250" y="57148"/>
                </a:cubicBezTo>
                <a:lnTo>
                  <a:pt x="476250" y="361952"/>
                </a:lnTo>
                <a:cubicBezTo>
                  <a:pt x="476250" y="393514"/>
                  <a:pt x="450664" y="419100"/>
                  <a:pt x="419102" y="419100"/>
                </a:cubicBezTo>
                <a:lnTo>
                  <a:pt x="57148" y="419100"/>
                </a:lnTo>
                <a:cubicBezTo>
                  <a:pt x="25586" y="419100"/>
                  <a:pt x="0" y="393514"/>
                  <a:pt x="0" y="361952"/>
                </a:cubicBezTo>
                <a:lnTo>
                  <a:pt x="0" y="57148"/>
                </a:lnTo>
                <a:cubicBezTo>
                  <a:pt x="0" y="25586"/>
                  <a:pt x="25586" y="0"/>
                  <a:pt x="57148" y="0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" name="Text 1"/>
          <p:cNvSpPr/>
          <p:nvPr/>
        </p:nvSpPr>
        <p:spPr>
          <a:xfrm>
            <a:off x="533400" y="485775"/>
            <a:ext cx="25553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05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1008013" y="400050"/>
            <a:ext cx="82677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Административная ответственность и размеры штрафов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00050" y="952500"/>
            <a:ext cx="5038725" cy="2438400"/>
          </a:xfrm>
          <a:custGeom>
            <a:avLst/>
            <a:gdLst/>
            <a:ahLst/>
            <a:cxnLst/>
            <a:rect l="l" t="t" r="r" b="b"/>
            <a:pathLst>
              <a:path w="5038725" h="2438400">
                <a:moveTo>
                  <a:pt x="38100" y="0"/>
                </a:moveTo>
                <a:lnTo>
                  <a:pt x="4962525" y="0"/>
                </a:lnTo>
                <a:cubicBezTo>
                  <a:pt x="5004581" y="0"/>
                  <a:pt x="5038725" y="34144"/>
                  <a:pt x="5038725" y="76200"/>
                </a:cubicBezTo>
                <a:lnTo>
                  <a:pt x="5038725" y="2362200"/>
                </a:lnTo>
                <a:cubicBezTo>
                  <a:pt x="5038725" y="2404256"/>
                  <a:pt x="5004581" y="2438400"/>
                  <a:pt x="4962525" y="2438400"/>
                </a:cubicBezTo>
                <a:lnTo>
                  <a:pt x="38100" y="2438400"/>
                </a:lnTo>
                <a:cubicBezTo>
                  <a:pt x="17072" y="2438400"/>
                  <a:pt x="0" y="2421328"/>
                  <a:pt x="0" y="2400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6" name="Shape 4"/>
          <p:cNvSpPr/>
          <p:nvPr/>
        </p:nvSpPr>
        <p:spPr>
          <a:xfrm>
            <a:off x="400050" y="952500"/>
            <a:ext cx="38100" cy="2438400"/>
          </a:xfrm>
          <a:custGeom>
            <a:avLst/>
            <a:gdLst/>
            <a:ahLst/>
            <a:cxnLst/>
            <a:rect l="l" t="t" r="r" b="b"/>
            <a:pathLst>
              <a:path w="38100" h="2438400">
                <a:moveTo>
                  <a:pt x="38100" y="0"/>
                </a:moveTo>
                <a:lnTo>
                  <a:pt x="38100" y="0"/>
                </a:lnTo>
                <a:lnTo>
                  <a:pt x="38100" y="2438400"/>
                </a:lnTo>
                <a:lnTo>
                  <a:pt x="38100" y="2438400"/>
                </a:lnTo>
                <a:cubicBezTo>
                  <a:pt x="17072" y="2438400"/>
                  <a:pt x="0" y="2421328"/>
                  <a:pt x="0" y="2400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7" name="Shape 5"/>
          <p:cNvSpPr/>
          <p:nvPr/>
        </p:nvSpPr>
        <p:spPr>
          <a:xfrm>
            <a:off x="623888" y="1181100"/>
            <a:ext cx="257175" cy="228600"/>
          </a:xfrm>
          <a:custGeom>
            <a:avLst/>
            <a:gdLst/>
            <a:ahLst/>
            <a:cxnLst/>
            <a:rect l="l" t="t" r="r" b="b"/>
            <a:pathLst>
              <a:path w="257175" h="228600">
                <a:moveTo>
                  <a:pt x="75724" y="68491"/>
                </a:moveTo>
                <a:lnTo>
                  <a:pt x="67374" y="60141"/>
                </a:lnTo>
                <a:cubicBezTo>
                  <a:pt x="61793" y="54560"/>
                  <a:pt x="61793" y="45497"/>
                  <a:pt x="67374" y="39916"/>
                </a:cubicBezTo>
                <a:lnTo>
                  <a:pt x="118586" y="-11341"/>
                </a:lnTo>
                <a:cubicBezTo>
                  <a:pt x="124167" y="-16922"/>
                  <a:pt x="133231" y="-16922"/>
                  <a:pt x="138812" y="-11341"/>
                </a:cubicBezTo>
                <a:lnTo>
                  <a:pt x="147161" y="-2947"/>
                </a:lnTo>
                <a:cubicBezTo>
                  <a:pt x="152742" y="2634"/>
                  <a:pt x="152742" y="11698"/>
                  <a:pt x="147161" y="17279"/>
                </a:cubicBezTo>
                <a:lnTo>
                  <a:pt x="95949" y="68491"/>
                </a:lnTo>
                <a:cubicBezTo>
                  <a:pt x="90368" y="74072"/>
                  <a:pt x="81305" y="74072"/>
                  <a:pt x="75724" y="68491"/>
                </a:cubicBezTo>
                <a:close/>
                <a:moveTo>
                  <a:pt x="123230" y="94521"/>
                </a:moveTo>
                <a:lnTo>
                  <a:pt x="109210" y="80501"/>
                </a:lnTo>
                <a:lnTo>
                  <a:pt x="159216" y="30495"/>
                </a:lnTo>
                <a:lnTo>
                  <a:pt x="212527" y="83805"/>
                </a:lnTo>
                <a:lnTo>
                  <a:pt x="162520" y="133811"/>
                </a:lnTo>
                <a:lnTo>
                  <a:pt x="148501" y="119792"/>
                </a:lnTo>
                <a:lnTo>
                  <a:pt x="44916" y="223376"/>
                </a:lnTo>
                <a:cubicBezTo>
                  <a:pt x="37951" y="230341"/>
                  <a:pt x="26655" y="230341"/>
                  <a:pt x="19645" y="223376"/>
                </a:cubicBezTo>
                <a:cubicBezTo>
                  <a:pt x="12636" y="216411"/>
                  <a:pt x="12680" y="205115"/>
                  <a:pt x="19645" y="198105"/>
                </a:cubicBezTo>
                <a:lnTo>
                  <a:pt x="123230" y="94521"/>
                </a:lnTo>
                <a:close/>
                <a:moveTo>
                  <a:pt x="174531" y="167253"/>
                </a:moveTo>
                <a:cubicBezTo>
                  <a:pt x="168950" y="161672"/>
                  <a:pt x="168950" y="152608"/>
                  <a:pt x="174531" y="147027"/>
                </a:cubicBezTo>
                <a:lnTo>
                  <a:pt x="225743" y="95816"/>
                </a:lnTo>
                <a:cubicBezTo>
                  <a:pt x="231324" y="90234"/>
                  <a:pt x="240387" y="90234"/>
                  <a:pt x="245968" y="95816"/>
                </a:cubicBezTo>
                <a:lnTo>
                  <a:pt x="254318" y="104165"/>
                </a:lnTo>
                <a:cubicBezTo>
                  <a:pt x="259899" y="109746"/>
                  <a:pt x="259899" y="118809"/>
                  <a:pt x="254318" y="124391"/>
                </a:cubicBezTo>
                <a:lnTo>
                  <a:pt x="203106" y="175647"/>
                </a:lnTo>
                <a:cubicBezTo>
                  <a:pt x="197525" y="181228"/>
                  <a:pt x="188461" y="181228"/>
                  <a:pt x="182880" y="175647"/>
                </a:cubicBezTo>
                <a:lnTo>
                  <a:pt x="174531" y="167298"/>
                </a:ln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8" name="Text 6"/>
          <p:cNvSpPr/>
          <p:nvPr/>
        </p:nvSpPr>
        <p:spPr>
          <a:xfrm>
            <a:off x="1009650" y="1143000"/>
            <a:ext cx="21907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Статья 14.16.1 КоАП РФ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09600" y="1581150"/>
            <a:ext cx="466829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«Нарушение запрета продажи безалкогольных тонизирующих напитков (в том числе энергетических) несовершеннолетним»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609600" y="2171700"/>
            <a:ext cx="4638675" cy="457200"/>
          </a:xfrm>
          <a:custGeom>
            <a:avLst/>
            <a:gdLst/>
            <a:ahLst/>
            <a:cxnLst/>
            <a:rect l="l" t="t" r="r" b="b"/>
            <a:pathLst>
              <a:path w="4638675" h="457200">
                <a:moveTo>
                  <a:pt x="76202" y="0"/>
                </a:moveTo>
                <a:lnTo>
                  <a:pt x="4562473" y="0"/>
                </a:lnTo>
                <a:cubicBezTo>
                  <a:pt x="4604558" y="0"/>
                  <a:pt x="4638675" y="34117"/>
                  <a:pt x="4638675" y="76202"/>
                </a:cubicBezTo>
                <a:lnTo>
                  <a:pt x="4638675" y="380998"/>
                </a:lnTo>
                <a:cubicBezTo>
                  <a:pt x="4638675" y="423083"/>
                  <a:pt x="4604558" y="457200"/>
                  <a:pt x="4562473" y="457200"/>
                </a:cubicBezTo>
                <a:lnTo>
                  <a:pt x="76202" y="457200"/>
                </a:lnTo>
                <a:cubicBezTo>
                  <a:pt x="34145" y="457200"/>
                  <a:pt x="0" y="423055"/>
                  <a:pt x="0" y="3809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1" name="Text 9"/>
          <p:cNvSpPr/>
          <p:nvPr/>
        </p:nvSpPr>
        <p:spPr>
          <a:xfrm>
            <a:off x="723900" y="2286000"/>
            <a:ext cx="44862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Введена:</a:t>
            </a: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Федеральным законом от 07.06.2025 № 149-ФЗ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609600" y="2743200"/>
            <a:ext cx="4638675" cy="457200"/>
          </a:xfrm>
          <a:custGeom>
            <a:avLst/>
            <a:gdLst/>
            <a:ahLst/>
            <a:cxnLst/>
            <a:rect l="l" t="t" r="r" b="b"/>
            <a:pathLst>
              <a:path w="4638675" h="457200">
                <a:moveTo>
                  <a:pt x="76202" y="0"/>
                </a:moveTo>
                <a:lnTo>
                  <a:pt x="4562473" y="0"/>
                </a:lnTo>
                <a:cubicBezTo>
                  <a:pt x="4604558" y="0"/>
                  <a:pt x="4638675" y="34117"/>
                  <a:pt x="4638675" y="76202"/>
                </a:cubicBezTo>
                <a:lnTo>
                  <a:pt x="4638675" y="380998"/>
                </a:lnTo>
                <a:cubicBezTo>
                  <a:pt x="4638675" y="423083"/>
                  <a:pt x="4604558" y="457200"/>
                  <a:pt x="4562473" y="457200"/>
                </a:cubicBezTo>
                <a:lnTo>
                  <a:pt x="76202" y="457200"/>
                </a:lnTo>
                <a:cubicBezTo>
                  <a:pt x="34145" y="457200"/>
                  <a:pt x="0" y="423055"/>
                  <a:pt x="0" y="3809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3" name="Text 11"/>
          <p:cNvSpPr/>
          <p:nvPr/>
        </p:nvSpPr>
        <p:spPr>
          <a:xfrm>
            <a:off x="723900" y="2857500"/>
            <a:ext cx="44862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Действует с:</a:t>
            </a: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7 июня 2025 года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400050" y="3543300"/>
            <a:ext cx="5038725" cy="2895600"/>
          </a:xfrm>
          <a:custGeom>
            <a:avLst/>
            <a:gdLst/>
            <a:ahLst/>
            <a:cxnLst/>
            <a:rect l="l" t="t" r="r" b="b"/>
            <a:pathLst>
              <a:path w="5038725" h="2895600">
                <a:moveTo>
                  <a:pt x="38100" y="0"/>
                </a:moveTo>
                <a:lnTo>
                  <a:pt x="4962513" y="0"/>
                </a:lnTo>
                <a:cubicBezTo>
                  <a:pt x="5004604" y="0"/>
                  <a:pt x="5038725" y="34121"/>
                  <a:pt x="5038725" y="76212"/>
                </a:cubicBezTo>
                <a:lnTo>
                  <a:pt x="5038725" y="2819388"/>
                </a:lnTo>
                <a:cubicBezTo>
                  <a:pt x="5038725" y="2861479"/>
                  <a:pt x="5004604" y="2895600"/>
                  <a:pt x="4962513" y="2895600"/>
                </a:cubicBezTo>
                <a:lnTo>
                  <a:pt x="38100" y="2895600"/>
                </a:lnTo>
                <a:cubicBezTo>
                  <a:pt x="17072" y="2895600"/>
                  <a:pt x="0" y="2878528"/>
                  <a:pt x="0" y="28575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5" name="Shape 13"/>
          <p:cNvSpPr/>
          <p:nvPr/>
        </p:nvSpPr>
        <p:spPr>
          <a:xfrm>
            <a:off x="400050" y="3543300"/>
            <a:ext cx="38100" cy="2895600"/>
          </a:xfrm>
          <a:custGeom>
            <a:avLst/>
            <a:gdLst/>
            <a:ahLst/>
            <a:cxnLst/>
            <a:rect l="l" t="t" r="r" b="b"/>
            <a:pathLst>
              <a:path w="38100" h="2895600">
                <a:moveTo>
                  <a:pt x="38100" y="0"/>
                </a:moveTo>
                <a:lnTo>
                  <a:pt x="38100" y="0"/>
                </a:lnTo>
                <a:lnTo>
                  <a:pt x="38100" y="2895600"/>
                </a:lnTo>
                <a:lnTo>
                  <a:pt x="38100" y="2895600"/>
                </a:lnTo>
                <a:cubicBezTo>
                  <a:pt x="17072" y="2895600"/>
                  <a:pt x="0" y="2878528"/>
                  <a:pt x="0" y="28575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6" name="Shape 14"/>
          <p:cNvSpPr/>
          <p:nvPr/>
        </p:nvSpPr>
        <p:spPr>
          <a:xfrm>
            <a:off x="623888" y="3771900"/>
            <a:ext cx="257175" cy="228600"/>
          </a:xfrm>
          <a:custGeom>
            <a:avLst/>
            <a:gdLst/>
            <a:ahLst/>
            <a:cxnLst/>
            <a:rect l="l" t="t" r="r" b="b"/>
            <a:pathLst>
              <a:path w="257175" h="228600">
                <a:moveTo>
                  <a:pt x="100013" y="110728"/>
                </a:moveTo>
                <a:cubicBezTo>
                  <a:pt x="129583" y="110728"/>
                  <a:pt x="153591" y="86721"/>
                  <a:pt x="153591" y="57150"/>
                </a:cubicBezTo>
                <a:cubicBezTo>
                  <a:pt x="153591" y="27579"/>
                  <a:pt x="129583" y="3572"/>
                  <a:pt x="100013" y="3572"/>
                </a:cubicBezTo>
                <a:cubicBezTo>
                  <a:pt x="70442" y="3572"/>
                  <a:pt x="46434" y="27579"/>
                  <a:pt x="46434" y="57150"/>
                </a:cubicBezTo>
                <a:cubicBezTo>
                  <a:pt x="46434" y="86721"/>
                  <a:pt x="70442" y="110728"/>
                  <a:pt x="100012" y="110728"/>
                </a:cubicBezTo>
                <a:close/>
                <a:moveTo>
                  <a:pt x="86752" y="135731"/>
                </a:moveTo>
                <a:cubicBezTo>
                  <a:pt x="42773" y="135731"/>
                  <a:pt x="7144" y="171361"/>
                  <a:pt x="7144" y="215339"/>
                </a:cubicBezTo>
                <a:cubicBezTo>
                  <a:pt x="7144" y="222662"/>
                  <a:pt x="13082" y="228600"/>
                  <a:pt x="20404" y="228600"/>
                </a:cubicBezTo>
                <a:lnTo>
                  <a:pt x="132695" y="228600"/>
                </a:lnTo>
                <a:cubicBezTo>
                  <a:pt x="116532" y="209580"/>
                  <a:pt x="107156" y="185068"/>
                  <a:pt x="107156" y="159127"/>
                </a:cubicBezTo>
                <a:lnTo>
                  <a:pt x="107156" y="145241"/>
                </a:lnTo>
                <a:cubicBezTo>
                  <a:pt x="107156" y="141982"/>
                  <a:pt x="107603" y="138767"/>
                  <a:pt x="108451" y="135731"/>
                </a:cubicBezTo>
                <a:lnTo>
                  <a:pt x="86752" y="135731"/>
                </a:lnTo>
                <a:close/>
                <a:moveTo>
                  <a:pt x="198819" y="218108"/>
                </a:moveTo>
                <a:lnTo>
                  <a:pt x="192881" y="220920"/>
                </a:lnTo>
                <a:lnTo>
                  <a:pt x="192881" y="136937"/>
                </a:lnTo>
                <a:lnTo>
                  <a:pt x="235744" y="151224"/>
                </a:lnTo>
                <a:lnTo>
                  <a:pt x="235744" y="159975"/>
                </a:lnTo>
                <a:cubicBezTo>
                  <a:pt x="235744" y="184889"/>
                  <a:pt x="221367" y="207526"/>
                  <a:pt x="198819" y="218152"/>
                </a:cubicBezTo>
                <a:close/>
                <a:moveTo>
                  <a:pt x="188372" y="115863"/>
                </a:moveTo>
                <a:lnTo>
                  <a:pt x="138366" y="132517"/>
                </a:lnTo>
                <a:cubicBezTo>
                  <a:pt x="132517" y="134481"/>
                  <a:pt x="128588" y="139928"/>
                  <a:pt x="128588" y="146090"/>
                </a:cubicBezTo>
                <a:lnTo>
                  <a:pt x="128588" y="159975"/>
                </a:lnTo>
                <a:cubicBezTo>
                  <a:pt x="128588" y="193194"/>
                  <a:pt x="147786" y="223421"/>
                  <a:pt x="177790" y="237530"/>
                </a:cubicBezTo>
                <a:lnTo>
                  <a:pt x="186050" y="241414"/>
                </a:lnTo>
                <a:cubicBezTo>
                  <a:pt x="188193" y="242396"/>
                  <a:pt x="190515" y="242932"/>
                  <a:pt x="192837" y="242932"/>
                </a:cubicBezTo>
                <a:cubicBezTo>
                  <a:pt x="195158" y="242932"/>
                  <a:pt x="197525" y="242396"/>
                  <a:pt x="199623" y="241414"/>
                </a:cubicBezTo>
                <a:lnTo>
                  <a:pt x="207883" y="237530"/>
                </a:lnTo>
                <a:cubicBezTo>
                  <a:pt x="237976" y="223376"/>
                  <a:pt x="257175" y="193149"/>
                  <a:pt x="257175" y="159931"/>
                </a:cubicBezTo>
                <a:lnTo>
                  <a:pt x="257175" y="146045"/>
                </a:lnTo>
                <a:cubicBezTo>
                  <a:pt x="257175" y="139884"/>
                  <a:pt x="253246" y="134436"/>
                  <a:pt x="247397" y="132472"/>
                </a:cubicBezTo>
                <a:lnTo>
                  <a:pt x="197391" y="115818"/>
                </a:lnTo>
                <a:cubicBezTo>
                  <a:pt x="194444" y="114836"/>
                  <a:pt x="191274" y="114836"/>
                  <a:pt x="188372" y="115818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7" name="Text 15"/>
          <p:cNvSpPr/>
          <p:nvPr/>
        </p:nvSpPr>
        <p:spPr>
          <a:xfrm>
            <a:off x="1009650" y="3733800"/>
            <a:ext cx="25050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Кто рассматривает дела?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609600" y="4152900"/>
            <a:ext cx="4638675" cy="990600"/>
          </a:xfrm>
          <a:custGeom>
            <a:avLst/>
            <a:gdLst/>
            <a:ahLst/>
            <a:cxnLst/>
            <a:rect l="l" t="t" r="r" b="b"/>
            <a:pathLst>
              <a:path w="4638675" h="990600">
                <a:moveTo>
                  <a:pt x="76197" y="0"/>
                </a:moveTo>
                <a:lnTo>
                  <a:pt x="4562478" y="0"/>
                </a:lnTo>
                <a:cubicBezTo>
                  <a:pt x="4604560" y="0"/>
                  <a:pt x="4638675" y="34115"/>
                  <a:pt x="4638675" y="76197"/>
                </a:cubicBezTo>
                <a:lnTo>
                  <a:pt x="4638675" y="914403"/>
                </a:lnTo>
                <a:cubicBezTo>
                  <a:pt x="4638675" y="956485"/>
                  <a:pt x="4604560" y="990600"/>
                  <a:pt x="4562478" y="990600"/>
                </a:cubicBezTo>
                <a:lnTo>
                  <a:pt x="76197" y="990600"/>
                </a:lnTo>
                <a:cubicBezTo>
                  <a:pt x="34115" y="990600"/>
                  <a:pt x="0" y="956485"/>
                  <a:pt x="0" y="914403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19" name="Shape 17"/>
          <p:cNvSpPr/>
          <p:nvPr/>
        </p:nvSpPr>
        <p:spPr>
          <a:xfrm>
            <a:off x="742950" y="43053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19616" y="68014"/>
                </a:moveTo>
                <a:cubicBezTo>
                  <a:pt x="23574" y="40332"/>
                  <a:pt x="47417" y="19050"/>
                  <a:pt x="76200" y="19050"/>
                </a:cubicBezTo>
                <a:cubicBezTo>
                  <a:pt x="91976" y="19050"/>
                  <a:pt x="106263" y="25450"/>
                  <a:pt x="116622" y="35778"/>
                </a:cubicBezTo>
                <a:cubicBezTo>
                  <a:pt x="116681" y="35838"/>
                  <a:pt x="116741" y="35897"/>
                  <a:pt x="116800" y="35957"/>
                </a:cubicBezTo>
                <a:lnTo>
                  <a:pt x="119063" y="38100"/>
                </a:lnTo>
                <a:lnTo>
                  <a:pt x="104805" y="38100"/>
                </a:lnTo>
                <a:cubicBezTo>
                  <a:pt x="99536" y="38100"/>
                  <a:pt x="95280" y="42356"/>
                  <a:pt x="95280" y="47625"/>
                </a:cubicBezTo>
                <a:cubicBezTo>
                  <a:pt x="95280" y="52894"/>
                  <a:pt x="99536" y="57150"/>
                  <a:pt x="104805" y="57150"/>
                </a:cubicBezTo>
                <a:lnTo>
                  <a:pt x="142905" y="57150"/>
                </a:lnTo>
                <a:cubicBezTo>
                  <a:pt x="148173" y="57150"/>
                  <a:pt x="152430" y="52894"/>
                  <a:pt x="152430" y="47625"/>
                </a:cubicBezTo>
                <a:lnTo>
                  <a:pt x="152430" y="9525"/>
                </a:lnTo>
                <a:cubicBezTo>
                  <a:pt x="152430" y="4256"/>
                  <a:pt x="148173" y="0"/>
                  <a:pt x="142905" y="0"/>
                </a:cubicBezTo>
                <a:cubicBezTo>
                  <a:pt x="137636" y="0"/>
                  <a:pt x="133380" y="4256"/>
                  <a:pt x="133380" y="9525"/>
                </a:cubicBezTo>
                <a:lnTo>
                  <a:pt x="133380" y="25420"/>
                </a:lnTo>
                <a:lnTo>
                  <a:pt x="130016" y="22235"/>
                </a:lnTo>
                <a:cubicBezTo>
                  <a:pt x="116235" y="8513"/>
                  <a:pt x="97185" y="0"/>
                  <a:pt x="76200" y="0"/>
                </a:cubicBezTo>
                <a:cubicBezTo>
                  <a:pt x="37802" y="0"/>
                  <a:pt x="6042" y="28396"/>
                  <a:pt x="774" y="65336"/>
                </a:cubicBezTo>
                <a:cubicBezTo>
                  <a:pt x="30" y="70545"/>
                  <a:pt x="3631" y="75367"/>
                  <a:pt x="8840" y="76111"/>
                </a:cubicBezTo>
                <a:cubicBezTo>
                  <a:pt x="14049" y="76855"/>
                  <a:pt x="18871" y="73223"/>
                  <a:pt x="19616" y="68044"/>
                </a:cubicBezTo>
                <a:close/>
                <a:moveTo>
                  <a:pt x="151626" y="87064"/>
                </a:moveTo>
                <a:cubicBezTo>
                  <a:pt x="152370" y="81855"/>
                  <a:pt x="148739" y="77033"/>
                  <a:pt x="143560" y="76289"/>
                </a:cubicBezTo>
                <a:cubicBezTo>
                  <a:pt x="138380" y="75545"/>
                  <a:pt x="133529" y="79177"/>
                  <a:pt x="132784" y="84356"/>
                </a:cubicBezTo>
                <a:cubicBezTo>
                  <a:pt x="128826" y="112038"/>
                  <a:pt x="104983" y="133320"/>
                  <a:pt x="76200" y="133320"/>
                </a:cubicBezTo>
                <a:cubicBezTo>
                  <a:pt x="60424" y="133320"/>
                  <a:pt x="46137" y="126921"/>
                  <a:pt x="35778" y="116592"/>
                </a:cubicBezTo>
                <a:cubicBezTo>
                  <a:pt x="35719" y="116532"/>
                  <a:pt x="35659" y="116473"/>
                  <a:pt x="35600" y="116413"/>
                </a:cubicBezTo>
                <a:lnTo>
                  <a:pt x="33337" y="114270"/>
                </a:lnTo>
                <a:lnTo>
                  <a:pt x="47595" y="114270"/>
                </a:lnTo>
                <a:cubicBezTo>
                  <a:pt x="52864" y="114270"/>
                  <a:pt x="57120" y="110014"/>
                  <a:pt x="57120" y="104745"/>
                </a:cubicBezTo>
                <a:cubicBezTo>
                  <a:pt x="57120" y="99477"/>
                  <a:pt x="52864" y="95220"/>
                  <a:pt x="47595" y="95220"/>
                </a:cubicBezTo>
                <a:lnTo>
                  <a:pt x="9525" y="95250"/>
                </a:lnTo>
                <a:cubicBezTo>
                  <a:pt x="6995" y="95250"/>
                  <a:pt x="4554" y="96262"/>
                  <a:pt x="2768" y="98078"/>
                </a:cubicBezTo>
                <a:cubicBezTo>
                  <a:pt x="982" y="99893"/>
                  <a:pt x="-30" y="102304"/>
                  <a:pt x="0" y="104864"/>
                </a:cubicBezTo>
                <a:lnTo>
                  <a:pt x="298" y="142667"/>
                </a:lnTo>
                <a:cubicBezTo>
                  <a:pt x="327" y="147935"/>
                  <a:pt x="4643" y="152162"/>
                  <a:pt x="9912" y="152102"/>
                </a:cubicBezTo>
                <a:cubicBezTo>
                  <a:pt x="15180" y="152043"/>
                  <a:pt x="19407" y="147757"/>
                  <a:pt x="19348" y="142488"/>
                </a:cubicBezTo>
                <a:lnTo>
                  <a:pt x="19229" y="127159"/>
                </a:lnTo>
                <a:lnTo>
                  <a:pt x="22414" y="130165"/>
                </a:lnTo>
                <a:cubicBezTo>
                  <a:pt x="36195" y="143887"/>
                  <a:pt x="55215" y="152400"/>
                  <a:pt x="76200" y="152400"/>
                </a:cubicBezTo>
                <a:cubicBezTo>
                  <a:pt x="114598" y="152400"/>
                  <a:pt x="146358" y="124004"/>
                  <a:pt x="151626" y="87064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0" name="Text 18"/>
          <p:cNvSpPr/>
          <p:nvPr/>
        </p:nvSpPr>
        <p:spPr>
          <a:xfrm>
            <a:off x="990600" y="4267200"/>
            <a:ext cx="25717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rgbClr val="3D5A6C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Органы внутренних дел (полиция)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723900" y="4572000"/>
            <a:ext cx="44862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F2F2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 непосредственном обнаружении признаков правонарушения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09600" y="5257800"/>
            <a:ext cx="4638675" cy="990600"/>
          </a:xfrm>
          <a:custGeom>
            <a:avLst/>
            <a:gdLst/>
            <a:ahLst/>
            <a:cxnLst/>
            <a:rect l="l" t="t" r="r" b="b"/>
            <a:pathLst>
              <a:path w="4638675" h="990600">
                <a:moveTo>
                  <a:pt x="76197" y="0"/>
                </a:moveTo>
                <a:lnTo>
                  <a:pt x="4562478" y="0"/>
                </a:lnTo>
                <a:cubicBezTo>
                  <a:pt x="4604560" y="0"/>
                  <a:pt x="4638675" y="34115"/>
                  <a:pt x="4638675" y="76197"/>
                </a:cubicBezTo>
                <a:lnTo>
                  <a:pt x="4638675" y="914403"/>
                </a:lnTo>
                <a:cubicBezTo>
                  <a:pt x="4638675" y="956485"/>
                  <a:pt x="4604560" y="990600"/>
                  <a:pt x="4562478" y="990600"/>
                </a:cubicBezTo>
                <a:lnTo>
                  <a:pt x="76197" y="990600"/>
                </a:lnTo>
                <a:cubicBezTo>
                  <a:pt x="34115" y="990600"/>
                  <a:pt x="0" y="956485"/>
                  <a:pt x="0" y="914403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3D5A6C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3" name="Shape 21"/>
          <p:cNvSpPr/>
          <p:nvPr/>
        </p:nvSpPr>
        <p:spPr>
          <a:xfrm>
            <a:off x="762000" y="5410200"/>
            <a:ext cx="114300" cy="152400"/>
          </a:xfrm>
          <a:custGeom>
            <a:avLst/>
            <a:gdLst/>
            <a:ahLst/>
            <a:cxnLst/>
            <a:rect l="l" t="t" r="r" b="b"/>
            <a:pathLst>
              <a:path w="114300" h="152400">
                <a:moveTo>
                  <a:pt x="19050" y="0"/>
                </a:moveTo>
                <a:cubicBezTo>
                  <a:pt x="8543" y="0"/>
                  <a:pt x="0" y="8543"/>
                  <a:pt x="0" y="19050"/>
                </a:cubicBezTo>
                <a:lnTo>
                  <a:pt x="0" y="133350"/>
                </a:lnTo>
                <a:cubicBezTo>
                  <a:pt x="0" y="143857"/>
                  <a:pt x="8543" y="152400"/>
                  <a:pt x="19050" y="152400"/>
                </a:cubicBezTo>
                <a:lnTo>
                  <a:pt x="95250" y="152400"/>
                </a:lnTo>
                <a:cubicBezTo>
                  <a:pt x="105757" y="152400"/>
                  <a:pt x="114300" y="143857"/>
                  <a:pt x="114300" y="133350"/>
                </a:cubicBezTo>
                <a:lnTo>
                  <a:pt x="114300" y="19050"/>
                </a:lnTo>
                <a:cubicBezTo>
                  <a:pt x="114300" y="8543"/>
                  <a:pt x="105757" y="0"/>
                  <a:pt x="95250" y="0"/>
                </a:cubicBezTo>
                <a:lnTo>
                  <a:pt x="19050" y="0"/>
                </a:lnTo>
                <a:close/>
                <a:moveTo>
                  <a:pt x="52388" y="104775"/>
                </a:moveTo>
                <a:lnTo>
                  <a:pt x="61912" y="104775"/>
                </a:lnTo>
                <a:cubicBezTo>
                  <a:pt x="67181" y="104775"/>
                  <a:pt x="71438" y="109031"/>
                  <a:pt x="71438" y="114300"/>
                </a:cubicBezTo>
                <a:lnTo>
                  <a:pt x="71438" y="138113"/>
                </a:lnTo>
                <a:lnTo>
                  <a:pt x="42863" y="138113"/>
                </a:lnTo>
                <a:lnTo>
                  <a:pt x="42863" y="114300"/>
                </a:lnTo>
                <a:cubicBezTo>
                  <a:pt x="42863" y="109031"/>
                  <a:pt x="47119" y="104775"/>
                  <a:pt x="52388" y="104775"/>
                </a:cubicBezTo>
                <a:close/>
                <a:moveTo>
                  <a:pt x="28575" y="33338"/>
                </a:moveTo>
                <a:cubicBezTo>
                  <a:pt x="28575" y="30718"/>
                  <a:pt x="30718" y="28575"/>
                  <a:pt x="33338" y="28575"/>
                </a:cubicBezTo>
                <a:lnTo>
                  <a:pt x="42863" y="28575"/>
                </a:lnTo>
                <a:cubicBezTo>
                  <a:pt x="45482" y="28575"/>
                  <a:pt x="47625" y="30718"/>
                  <a:pt x="47625" y="33338"/>
                </a:cubicBezTo>
                <a:lnTo>
                  <a:pt x="47625" y="42863"/>
                </a:lnTo>
                <a:cubicBezTo>
                  <a:pt x="47625" y="45482"/>
                  <a:pt x="45482" y="47625"/>
                  <a:pt x="42863" y="47625"/>
                </a:cubicBezTo>
                <a:lnTo>
                  <a:pt x="33338" y="47625"/>
                </a:lnTo>
                <a:cubicBezTo>
                  <a:pt x="30718" y="47625"/>
                  <a:pt x="28575" y="45482"/>
                  <a:pt x="28575" y="42863"/>
                </a:cubicBezTo>
                <a:lnTo>
                  <a:pt x="28575" y="33338"/>
                </a:lnTo>
                <a:close/>
                <a:moveTo>
                  <a:pt x="71438" y="28575"/>
                </a:moveTo>
                <a:lnTo>
                  <a:pt x="80962" y="28575"/>
                </a:lnTo>
                <a:cubicBezTo>
                  <a:pt x="83582" y="28575"/>
                  <a:pt x="85725" y="30718"/>
                  <a:pt x="85725" y="33338"/>
                </a:cubicBezTo>
                <a:lnTo>
                  <a:pt x="85725" y="42863"/>
                </a:lnTo>
                <a:cubicBezTo>
                  <a:pt x="85725" y="45482"/>
                  <a:pt x="83582" y="47625"/>
                  <a:pt x="80962" y="47625"/>
                </a:cubicBezTo>
                <a:lnTo>
                  <a:pt x="71438" y="47625"/>
                </a:lnTo>
                <a:cubicBezTo>
                  <a:pt x="68818" y="47625"/>
                  <a:pt x="66675" y="45482"/>
                  <a:pt x="66675" y="42863"/>
                </a:cubicBezTo>
                <a:lnTo>
                  <a:pt x="66675" y="33338"/>
                </a:lnTo>
                <a:cubicBezTo>
                  <a:pt x="66675" y="30718"/>
                  <a:pt x="68818" y="28575"/>
                  <a:pt x="71438" y="28575"/>
                </a:cubicBezTo>
                <a:close/>
                <a:moveTo>
                  <a:pt x="28575" y="71438"/>
                </a:moveTo>
                <a:cubicBezTo>
                  <a:pt x="28575" y="68818"/>
                  <a:pt x="30718" y="66675"/>
                  <a:pt x="33338" y="66675"/>
                </a:cubicBezTo>
                <a:lnTo>
                  <a:pt x="42863" y="66675"/>
                </a:lnTo>
                <a:cubicBezTo>
                  <a:pt x="45482" y="66675"/>
                  <a:pt x="47625" y="68818"/>
                  <a:pt x="47625" y="71438"/>
                </a:cubicBezTo>
                <a:lnTo>
                  <a:pt x="47625" y="80962"/>
                </a:lnTo>
                <a:cubicBezTo>
                  <a:pt x="47625" y="83582"/>
                  <a:pt x="45482" y="85725"/>
                  <a:pt x="42863" y="85725"/>
                </a:cubicBezTo>
                <a:lnTo>
                  <a:pt x="33338" y="85725"/>
                </a:lnTo>
                <a:cubicBezTo>
                  <a:pt x="30718" y="85725"/>
                  <a:pt x="28575" y="83582"/>
                  <a:pt x="28575" y="80962"/>
                </a:cubicBezTo>
                <a:lnTo>
                  <a:pt x="28575" y="71438"/>
                </a:lnTo>
                <a:close/>
                <a:moveTo>
                  <a:pt x="71438" y="66675"/>
                </a:moveTo>
                <a:lnTo>
                  <a:pt x="80962" y="66675"/>
                </a:lnTo>
                <a:cubicBezTo>
                  <a:pt x="83582" y="66675"/>
                  <a:pt x="85725" y="68818"/>
                  <a:pt x="85725" y="71438"/>
                </a:cubicBezTo>
                <a:lnTo>
                  <a:pt x="85725" y="80962"/>
                </a:lnTo>
                <a:cubicBezTo>
                  <a:pt x="85725" y="83582"/>
                  <a:pt x="83582" y="85725"/>
                  <a:pt x="80962" y="85725"/>
                </a:cubicBezTo>
                <a:lnTo>
                  <a:pt x="71438" y="85725"/>
                </a:lnTo>
                <a:cubicBezTo>
                  <a:pt x="68818" y="85725"/>
                  <a:pt x="66675" y="83582"/>
                  <a:pt x="66675" y="80962"/>
                </a:cubicBezTo>
                <a:lnTo>
                  <a:pt x="66675" y="71438"/>
                </a:lnTo>
                <a:cubicBezTo>
                  <a:pt x="66675" y="68818"/>
                  <a:pt x="68818" y="66675"/>
                  <a:pt x="71438" y="66675"/>
                </a:cubicBezTo>
                <a:close/>
              </a:path>
            </a:pathLst>
          </a:custGeom>
          <a:solidFill>
            <a:srgbClr val="3D5A6C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4" name="Text 22"/>
          <p:cNvSpPr/>
          <p:nvPr/>
        </p:nvSpPr>
        <p:spPr>
          <a:xfrm>
            <a:off x="990600" y="5372100"/>
            <a:ext cx="34766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ru-RU" sz="1200" b="1" dirty="0">
                <a:solidFill>
                  <a:srgbClr val="3D5A6C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</a:t>
            </a:r>
            <a:r>
              <a:rPr lang="en-US" sz="1200" b="1" dirty="0">
                <a:solidFill>
                  <a:srgbClr val="3D5A6C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рганы </a:t>
            </a:r>
            <a:r>
              <a:rPr lang="ru-RU" sz="1200" b="1" dirty="0">
                <a:solidFill>
                  <a:srgbClr val="3D5A6C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местного самоуправления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723900" y="5676900"/>
            <a:ext cx="44862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F2F2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Уполномоченные на осуществление регионального контроля (надзора)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5629275" y="952500"/>
            <a:ext cx="6181725" cy="4114800"/>
          </a:xfrm>
          <a:custGeom>
            <a:avLst/>
            <a:gdLst/>
            <a:ahLst/>
            <a:cxnLst/>
            <a:rect l="l" t="t" r="r" b="b"/>
            <a:pathLst>
              <a:path w="6181725" h="4114800">
                <a:moveTo>
                  <a:pt x="76206" y="0"/>
                </a:moveTo>
                <a:lnTo>
                  <a:pt x="6105519" y="0"/>
                </a:lnTo>
                <a:cubicBezTo>
                  <a:pt x="6147606" y="0"/>
                  <a:pt x="6181725" y="34119"/>
                  <a:pt x="6181725" y="76206"/>
                </a:cubicBezTo>
                <a:lnTo>
                  <a:pt x="6181725" y="4038594"/>
                </a:lnTo>
                <a:cubicBezTo>
                  <a:pt x="6181725" y="4080681"/>
                  <a:pt x="6147606" y="4114800"/>
                  <a:pt x="6105519" y="4114800"/>
                </a:cubicBezTo>
                <a:lnTo>
                  <a:pt x="76206" y="4114800"/>
                </a:lnTo>
                <a:cubicBezTo>
                  <a:pt x="34119" y="4114800"/>
                  <a:pt x="0" y="4080681"/>
                  <a:pt x="0" y="4038594"/>
                </a:cubicBezTo>
                <a:lnTo>
                  <a:pt x="0" y="76206"/>
                </a:lnTo>
                <a:cubicBezTo>
                  <a:pt x="0" y="34147"/>
                  <a:pt x="34147" y="0"/>
                  <a:pt x="76206" y="0"/>
                </a:cubicBezTo>
                <a:close/>
              </a:path>
            </a:pathLst>
          </a:custGeom>
          <a:solidFill>
            <a:srgbClr val="3D5A6C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27" name="Shape 25"/>
          <p:cNvSpPr/>
          <p:nvPr/>
        </p:nvSpPr>
        <p:spPr>
          <a:xfrm>
            <a:off x="5857875" y="1152525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35719" y="35719"/>
                </a:moveTo>
                <a:cubicBezTo>
                  <a:pt x="16018" y="35719"/>
                  <a:pt x="0" y="51736"/>
                  <a:pt x="0" y="71438"/>
                </a:cubicBezTo>
                <a:lnTo>
                  <a:pt x="0" y="214313"/>
                </a:lnTo>
                <a:cubicBezTo>
                  <a:pt x="0" y="234014"/>
                  <a:pt x="16018" y="250031"/>
                  <a:pt x="35719" y="250031"/>
                </a:cubicBezTo>
                <a:lnTo>
                  <a:pt x="250031" y="250031"/>
                </a:lnTo>
                <a:cubicBezTo>
                  <a:pt x="269732" y="250031"/>
                  <a:pt x="285750" y="234014"/>
                  <a:pt x="285750" y="214313"/>
                </a:cubicBezTo>
                <a:lnTo>
                  <a:pt x="285750" y="71438"/>
                </a:lnTo>
                <a:cubicBezTo>
                  <a:pt x="285750" y="51736"/>
                  <a:pt x="269732" y="35719"/>
                  <a:pt x="250031" y="35719"/>
                </a:cubicBezTo>
                <a:lnTo>
                  <a:pt x="35719" y="35719"/>
                </a:lnTo>
                <a:close/>
                <a:moveTo>
                  <a:pt x="165199" y="160734"/>
                </a:moveTo>
                <a:lnTo>
                  <a:pt x="236637" y="160734"/>
                </a:lnTo>
                <a:cubicBezTo>
                  <a:pt x="244060" y="160734"/>
                  <a:pt x="250031" y="166706"/>
                  <a:pt x="250031" y="174129"/>
                </a:cubicBezTo>
                <a:cubicBezTo>
                  <a:pt x="250031" y="181552"/>
                  <a:pt x="244060" y="187523"/>
                  <a:pt x="236637" y="187523"/>
                </a:cubicBezTo>
                <a:lnTo>
                  <a:pt x="165199" y="187523"/>
                </a:lnTo>
                <a:cubicBezTo>
                  <a:pt x="157776" y="187523"/>
                  <a:pt x="151805" y="181552"/>
                  <a:pt x="151805" y="174129"/>
                </a:cubicBezTo>
                <a:cubicBezTo>
                  <a:pt x="151805" y="166706"/>
                  <a:pt x="157776" y="160734"/>
                  <a:pt x="165199" y="160734"/>
                </a:cubicBezTo>
                <a:close/>
                <a:moveTo>
                  <a:pt x="151805" y="111621"/>
                </a:moveTo>
                <a:cubicBezTo>
                  <a:pt x="151805" y="104198"/>
                  <a:pt x="157776" y="98227"/>
                  <a:pt x="165199" y="98227"/>
                </a:cubicBezTo>
                <a:lnTo>
                  <a:pt x="236637" y="98227"/>
                </a:lnTo>
                <a:cubicBezTo>
                  <a:pt x="244060" y="98227"/>
                  <a:pt x="250031" y="104198"/>
                  <a:pt x="250031" y="111621"/>
                </a:cubicBezTo>
                <a:cubicBezTo>
                  <a:pt x="250031" y="119044"/>
                  <a:pt x="244060" y="125016"/>
                  <a:pt x="236637" y="125016"/>
                </a:cubicBezTo>
                <a:lnTo>
                  <a:pt x="165199" y="125016"/>
                </a:lnTo>
                <a:cubicBezTo>
                  <a:pt x="157776" y="125016"/>
                  <a:pt x="151805" y="119044"/>
                  <a:pt x="151805" y="111621"/>
                </a:cubicBezTo>
                <a:close/>
                <a:moveTo>
                  <a:pt x="82600" y="80367"/>
                </a:moveTo>
                <a:cubicBezTo>
                  <a:pt x="88739" y="80367"/>
                  <a:pt x="93762" y="85390"/>
                  <a:pt x="93762" y="91529"/>
                </a:cubicBezTo>
                <a:lnTo>
                  <a:pt x="93762" y="93762"/>
                </a:lnTo>
                <a:lnTo>
                  <a:pt x="98227" y="93762"/>
                </a:lnTo>
                <a:cubicBezTo>
                  <a:pt x="104366" y="93762"/>
                  <a:pt x="109389" y="98785"/>
                  <a:pt x="109389" y="104924"/>
                </a:cubicBezTo>
                <a:cubicBezTo>
                  <a:pt x="109389" y="111063"/>
                  <a:pt x="104366" y="116086"/>
                  <a:pt x="98227" y="116086"/>
                </a:cubicBezTo>
                <a:lnTo>
                  <a:pt x="71717" y="116086"/>
                </a:lnTo>
                <a:cubicBezTo>
                  <a:pt x="67866" y="116086"/>
                  <a:pt x="64740" y="119211"/>
                  <a:pt x="64740" y="123062"/>
                </a:cubicBezTo>
                <a:cubicBezTo>
                  <a:pt x="64740" y="126467"/>
                  <a:pt x="67196" y="129369"/>
                  <a:pt x="70545" y="129927"/>
                </a:cubicBezTo>
                <a:lnTo>
                  <a:pt x="93818" y="133834"/>
                </a:lnTo>
                <a:cubicBezTo>
                  <a:pt x="107938" y="136178"/>
                  <a:pt x="118318" y="148400"/>
                  <a:pt x="118318" y="162744"/>
                </a:cubicBezTo>
                <a:cubicBezTo>
                  <a:pt x="118318" y="177310"/>
                  <a:pt x="107714" y="189365"/>
                  <a:pt x="93762" y="191653"/>
                </a:cubicBezTo>
                <a:lnTo>
                  <a:pt x="93762" y="194277"/>
                </a:lnTo>
                <a:cubicBezTo>
                  <a:pt x="93762" y="200416"/>
                  <a:pt x="88739" y="205439"/>
                  <a:pt x="82600" y="205439"/>
                </a:cubicBezTo>
                <a:cubicBezTo>
                  <a:pt x="76460" y="205439"/>
                  <a:pt x="71438" y="200416"/>
                  <a:pt x="71438" y="194277"/>
                </a:cubicBezTo>
                <a:lnTo>
                  <a:pt x="71438" y="192044"/>
                </a:lnTo>
                <a:lnTo>
                  <a:pt x="58043" y="192044"/>
                </a:lnTo>
                <a:cubicBezTo>
                  <a:pt x="51904" y="192044"/>
                  <a:pt x="46881" y="187021"/>
                  <a:pt x="46881" y="180882"/>
                </a:cubicBezTo>
                <a:cubicBezTo>
                  <a:pt x="46881" y="174743"/>
                  <a:pt x="51904" y="169720"/>
                  <a:pt x="58043" y="169720"/>
                </a:cubicBezTo>
                <a:lnTo>
                  <a:pt x="89018" y="169720"/>
                </a:lnTo>
                <a:cubicBezTo>
                  <a:pt x="92869" y="169720"/>
                  <a:pt x="95994" y="166594"/>
                  <a:pt x="95994" y="162744"/>
                </a:cubicBezTo>
                <a:cubicBezTo>
                  <a:pt x="95994" y="159339"/>
                  <a:pt x="93538" y="156437"/>
                  <a:pt x="90190" y="155879"/>
                </a:cubicBezTo>
                <a:lnTo>
                  <a:pt x="66917" y="151972"/>
                </a:lnTo>
                <a:cubicBezTo>
                  <a:pt x="52741" y="149572"/>
                  <a:pt x="42416" y="137350"/>
                  <a:pt x="42416" y="123062"/>
                </a:cubicBezTo>
                <a:cubicBezTo>
                  <a:pt x="42416" y="106989"/>
                  <a:pt x="55364" y="93929"/>
                  <a:pt x="71438" y="93762"/>
                </a:cubicBezTo>
                <a:lnTo>
                  <a:pt x="71438" y="91529"/>
                </a:lnTo>
                <a:cubicBezTo>
                  <a:pt x="71438" y="85390"/>
                  <a:pt x="76460" y="80367"/>
                  <a:pt x="82600" y="80367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28" name="Text 26"/>
          <p:cNvSpPr/>
          <p:nvPr/>
        </p:nvSpPr>
        <p:spPr>
          <a:xfrm>
            <a:off x="6291263" y="1143000"/>
            <a:ext cx="374332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F7F7F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Размеры административных штрафов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5819775" y="1600200"/>
            <a:ext cx="5800725" cy="990600"/>
          </a:xfrm>
          <a:custGeom>
            <a:avLst/>
            <a:gdLst/>
            <a:ahLst/>
            <a:cxnLst/>
            <a:rect l="l" t="t" r="r" b="b"/>
            <a:pathLst>
              <a:path w="5800725" h="990600">
                <a:moveTo>
                  <a:pt x="76197" y="0"/>
                </a:moveTo>
                <a:lnTo>
                  <a:pt x="5724528" y="0"/>
                </a:lnTo>
                <a:cubicBezTo>
                  <a:pt x="5766610" y="0"/>
                  <a:pt x="5800725" y="34115"/>
                  <a:pt x="5800725" y="76197"/>
                </a:cubicBezTo>
                <a:lnTo>
                  <a:pt x="5800725" y="914403"/>
                </a:lnTo>
                <a:cubicBezTo>
                  <a:pt x="5800725" y="956485"/>
                  <a:pt x="5766610" y="990600"/>
                  <a:pt x="5724528" y="990600"/>
                </a:cubicBezTo>
                <a:lnTo>
                  <a:pt x="76197" y="990600"/>
                </a:lnTo>
                <a:cubicBezTo>
                  <a:pt x="34115" y="990600"/>
                  <a:pt x="0" y="956485"/>
                  <a:pt x="0" y="914403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0" name="Shape 28"/>
          <p:cNvSpPr/>
          <p:nvPr/>
        </p:nvSpPr>
        <p:spPr>
          <a:xfrm>
            <a:off x="5972175" y="18288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1" name="Shape 29"/>
          <p:cNvSpPr/>
          <p:nvPr/>
        </p:nvSpPr>
        <p:spPr>
          <a:xfrm>
            <a:off x="6117431" y="1962150"/>
            <a:ext cx="166688" cy="190500"/>
          </a:xfrm>
          <a:custGeom>
            <a:avLst/>
            <a:gdLst/>
            <a:ahLst/>
            <a:cxnLst/>
            <a:rect l="l" t="t" r="r" b="b"/>
            <a:pathLst>
              <a:path w="166688" h="190500">
                <a:moveTo>
                  <a:pt x="83344" y="92273"/>
                </a:moveTo>
                <a:cubicBezTo>
                  <a:pt x="107986" y="92273"/>
                  <a:pt x="127992" y="72267"/>
                  <a:pt x="127992" y="47625"/>
                </a:cubicBezTo>
                <a:cubicBezTo>
                  <a:pt x="127992" y="22983"/>
                  <a:pt x="107986" y="2977"/>
                  <a:pt x="83344" y="2977"/>
                </a:cubicBezTo>
                <a:cubicBezTo>
                  <a:pt x="58702" y="2977"/>
                  <a:pt x="38695" y="22983"/>
                  <a:pt x="38695" y="47625"/>
                </a:cubicBezTo>
                <a:cubicBezTo>
                  <a:pt x="38695" y="72267"/>
                  <a:pt x="58702" y="92273"/>
                  <a:pt x="83344" y="92273"/>
                </a:cubicBezTo>
                <a:close/>
                <a:moveTo>
                  <a:pt x="72293" y="113109"/>
                </a:moveTo>
                <a:cubicBezTo>
                  <a:pt x="35644" y="113109"/>
                  <a:pt x="5953" y="142801"/>
                  <a:pt x="5953" y="179450"/>
                </a:cubicBezTo>
                <a:cubicBezTo>
                  <a:pt x="5953" y="185551"/>
                  <a:pt x="10902" y="190500"/>
                  <a:pt x="17004" y="190500"/>
                </a:cubicBezTo>
                <a:lnTo>
                  <a:pt x="149684" y="190500"/>
                </a:lnTo>
                <a:cubicBezTo>
                  <a:pt x="155786" y="190500"/>
                  <a:pt x="160734" y="185551"/>
                  <a:pt x="160734" y="179450"/>
                </a:cubicBezTo>
                <a:cubicBezTo>
                  <a:pt x="160734" y="142801"/>
                  <a:pt x="131043" y="113109"/>
                  <a:pt x="94394" y="113109"/>
                </a:cubicBezTo>
                <a:lnTo>
                  <a:pt x="72293" y="113109"/>
                </a:lnTo>
                <a:close/>
              </a:path>
            </a:pathLst>
          </a:custGeom>
          <a:solidFill>
            <a:srgbClr val="FFFFFF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2" name="Text 30"/>
          <p:cNvSpPr/>
          <p:nvPr/>
        </p:nvSpPr>
        <p:spPr>
          <a:xfrm>
            <a:off x="6543675" y="1752600"/>
            <a:ext cx="22669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Граждане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6543675" y="2019300"/>
            <a:ext cx="23241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250" b="1" dirty="0">
                <a:solidFill>
                  <a:srgbClr val="C57B5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30 000 — 50 000 ₽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5819775" y="2705100"/>
            <a:ext cx="5800725" cy="990600"/>
          </a:xfrm>
          <a:custGeom>
            <a:avLst/>
            <a:gdLst/>
            <a:ahLst/>
            <a:cxnLst/>
            <a:rect l="l" t="t" r="r" b="b"/>
            <a:pathLst>
              <a:path w="5800725" h="990600">
                <a:moveTo>
                  <a:pt x="76197" y="0"/>
                </a:moveTo>
                <a:lnTo>
                  <a:pt x="5724528" y="0"/>
                </a:lnTo>
                <a:cubicBezTo>
                  <a:pt x="5766610" y="0"/>
                  <a:pt x="5800725" y="34115"/>
                  <a:pt x="5800725" y="76197"/>
                </a:cubicBezTo>
                <a:lnTo>
                  <a:pt x="5800725" y="914403"/>
                </a:lnTo>
                <a:cubicBezTo>
                  <a:pt x="5800725" y="956485"/>
                  <a:pt x="5766610" y="990600"/>
                  <a:pt x="5724528" y="990600"/>
                </a:cubicBezTo>
                <a:lnTo>
                  <a:pt x="76197" y="990600"/>
                </a:lnTo>
                <a:cubicBezTo>
                  <a:pt x="34115" y="990600"/>
                  <a:pt x="0" y="956485"/>
                  <a:pt x="0" y="914403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5" name="Shape 33"/>
          <p:cNvSpPr/>
          <p:nvPr/>
        </p:nvSpPr>
        <p:spPr>
          <a:xfrm>
            <a:off x="5972175" y="29337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6" name="Shape 34"/>
          <p:cNvSpPr/>
          <p:nvPr/>
        </p:nvSpPr>
        <p:spPr>
          <a:xfrm>
            <a:off x="6117431" y="3067050"/>
            <a:ext cx="166688" cy="190500"/>
          </a:xfrm>
          <a:custGeom>
            <a:avLst/>
            <a:gdLst/>
            <a:ahLst/>
            <a:cxnLst/>
            <a:rect l="l" t="t" r="r" b="b"/>
            <a:pathLst>
              <a:path w="166688" h="190500">
                <a:moveTo>
                  <a:pt x="83344" y="92273"/>
                </a:moveTo>
                <a:cubicBezTo>
                  <a:pt x="58702" y="92273"/>
                  <a:pt x="38695" y="72267"/>
                  <a:pt x="38695" y="47625"/>
                </a:cubicBezTo>
                <a:cubicBezTo>
                  <a:pt x="38695" y="22983"/>
                  <a:pt x="58702" y="2977"/>
                  <a:pt x="83344" y="2977"/>
                </a:cubicBezTo>
                <a:cubicBezTo>
                  <a:pt x="107986" y="2977"/>
                  <a:pt x="127992" y="22983"/>
                  <a:pt x="127992" y="47625"/>
                </a:cubicBezTo>
                <a:cubicBezTo>
                  <a:pt x="127992" y="72267"/>
                  <a:pt x="107986" y="92273"/>
                  <a:pt x="83344" y="92273"/>
                </a:cubicBezTo>
                <a:close/>
                <a:moveTo>
                  <a:pt x="71996" y="113109"/>
                </a:moveTo>
                <a:lnTo>
                  <a:pt x="94692" y="113109"/>
                </a:lnTo>
                <a:cubicBezTo>
                  <a:pt x="98301" y="113109"/>
                  <a:pt x="101203" y="116012"/>
                  <a:pt x="101203" y="119621"/>
                </a:cubicBezTo>
                <a:cubicBezTo>
                  <a:pt x="101203" y="121183"/>
                  <a:pt x="100645" y="122672"/>
                  <a:pt x="99640" y="123862"/>
                </a:cubicBezTo>
                <a:lnTo>
                  <a:pt x="89446" y="135768"/>
                </a:lnTo>
                <a:lnTo>
                  <a:pt x="100980" y="178594"/>
                </a:lnTo>
                <a:lnTo>
                  <a:pt x="101203" y="178594"/>
                </a:lnTo>
                <a:lnTo>
                  <a:pt x="114077" y="127062"/>
                </a:lnTo>
                <a:cubicBezTo>
                  <a:pt x="114895" y="123825"/>
                  <a:pt x="118207" y="121853"/>
                  <a:pt x="121332" y="123044"/>
                </a:cubicBezTo>
                <a:cubicBezTo>
                  <a:pt x="144363" y="131825"/>
                  <a:pt x="160734" y="154149"/>
                  <a:pt x="160734" y="180268"/>
                </a:cubicBezTo>
                <a:cubicBezTo>
                  <a:pt x="160734" y="185886"/>
                  <a:pt x="156158" y="190463"/>
                  <a:pt x="150540" y="190463"/>
                </a:cubicBezTo>
                <a:lnTo>
                  <a:pt x="16148" y="190500"/>
                </a:lnTo>
                <a:cubicBezTo>
                  <a:pt x="10530" y="190500"/>
                  <a:pt x="5953" y="185924"/>
                  <a:pt x="5953" y="180305"/>
                </a:cubicBezTo>
                <a:cubicBezTo>
                  <a:pt x="5953" y="154186"/>
                  <a:pt x="22324" y="131862"/>
                  <a:pt x="45355" y="123081"/>
                </a:cubicBezTo>
                <a:cubicBezTo>
                  <a:pt x="48481" y="121890"/>
                  <a:pt x="51792" y="123862"/>
                  <a:pt x="52611" y="127099"/>
                </a:cubicBezTo>
                <a:lnTo>
                  <a:pt x="65484" y="178631"/>
                </a:lnTo>
                <a:lnTo>
                  <a:pt x="65708" y="178631"/>
                </a:lnTo>
                <a:lnTo>
                  <a:pt x="77242" y="135806"/>
                </a:lnTo>
                <a:lnTo>
                  <a:pt x="67047" y="123899"/>
                </a:lnTo>
                <a:cubicBezTo>
                  <a:pt x="66042" y="122709"/>
                  <a:pt x="65484" y="121221"/>
                  <a:pt x="65484" y="119658"/>
                </a:cubicBezTo>
                <a:cubicBezTo>
                  <a:pt x="65484" y="116049"/>
                  <a:pt x="68387" y="113147"/>
                  <a:pt x="71996" y="113147"/>
                </a:cubicBezTo>
                <a:close/>
              </a:path>
            </a:pathLst>
          </a:custGeom>
          <a:solidFill>
            <a:srgbClr val="FFFFFF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7" name="Text 35"/>
          <p:cNvSpPr/>
          <p:nvPr/>
        </p:nvSpPr>
        <p:spPr>
          <a:xfrm>
            <a:off x="6543675" y="2857500"/>
            <a:ext cx="250507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Должностные лица и ИП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6543675" y="3124200"/>
            <a:ext cx="256222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250" b="1" dirty="0">
                <a:solidFill>
                  <a:srgbClr val="C57B5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100 000 — 200 000 ₽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5819775" y="3810000"/>
            <a:ext cx="5800725" cy="990600"/>
          </a:xfrm>
          <a:custGeom>
            <a:avLst/>
            <a:gdLst/>
            <a:ahLst/>
            <a:cxnLst/>
            <a:rect l="l" t="t" r="r" b="b"/>
            <a:pathLst>
              <a:path w="5800725" h="990600">
                <a:moveTo>
                  <a:pt x="76197" y="0"/>
                </a:moveTo>
                <a:lnTo>
                  <a:pt x="5724528" y="0"/>
                </a:lnTo>
                <a:cubicBezTo>
                  <a:pt x="5766610" y="0"/>
                  <a:pt x="5800725" y="34115"/>
                  <a:pt x="5800725" y="76197"/>
                </a:cubicBezTo>
                <a:lnTo>
                  <a:pt x="5800725" y="914403"/>
                </a:lnTo>
                <a:cubicBezTo>
                  <a:pt x="5800725" y="956485"/>
                  <a:pt x="5766610" y="990600"/>
                  <a:pt x="5724528" y="990600"/>
                </a:cubicBezTo>
                <a:lnTo>
                  <a:pt x="76197" y="990600"/>
                </a:lnTo>
                <a:cubicBezTo>
                  <a:pt x="34115" y="990600"/>
                  <a:pt x="0" y="956485"/>
                  <a:pt x="0" y="914403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F7F7F7">
              <a:alpha val="10196"/>
            </a:srgbClr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0" name="Shape 38"/>
          <p:cNvSpPr/>
          <p:nvPr/>
        </p:nvSpPr>
        <p:spPr>
          <a:xfrm>
            <a:off x="5972175" y="40386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1" name="Shape 39"/>
          <p:cNvSpPr/>
          <p:nvPr/>
        </p:nvSpPr>
        <p:spPr>
          <a:xfrm>
            <a:off x="6129338" y="4171950"/>
            <a:ext cx="142875" cy="190500"/>
          </a:xfrm>
          <a:custGeom>
            <a:avLst/>
            <a:gdLst/>
            <a:ahLst/>
            <a:cxnLst/>
            <a:rect l="l" t="t" r="r" b="b"/>
            <a:pathLst>
              <a:path w="142875" h="190500">
                <a:moveTo>
                  <a:pt x="23812" y="0"/>
                </a:moveTo>
                <a:cubicBezTo>
                  <a:pt x="10678" y="0"/>
                  <a:pt x="0" y="10678"/>
                  <a:pt x="0" y="23812"/>
                </a:cubicBezTo>
                <a:lnTo>
                  <a:pt x="0" y="166688"/>
                </a:lnTo>
                <a:cubicBezTo>
                  <a:pt x="0" y="179822"/>
                  <a:pt x="10678" y="190500"/>
                  <a:pt x="23812" y="190500"/>
                </a:cubicBezTo>
                <a:lnTo>
                  <a:pt x="119063" y="190500"/>
                </a:lnTo>
                <a:cubicBezTo>
                  <a:pt x="132197" y="190500"/>
                  <a:pt x="142875" y="179822"/>
                  <a:pt x="142875" y="166688"/>
                </a:cubicBezTo>
                <a:lnTo>
                  <a:pt x="142875" y="23812"/>
                </a:lnTo>
                <a:cubicBezTo>
                  <a:pt x="142875" y="10678"/>
                  <a:pt x="132197" y="0"/>
                  <a:pt x="119063" y="0"/>
                </a:cubicBezTo>
                <a:lnTo>
                  <a:pt x="23812" y="0"/>
                </a:lnTo>
                <a:close/>
                <a:moveTo>
                  <a:pt x="65484" y="130969"/>
                </a:moveTo>
                <a:lnTo>
                  <a:pt x="77391" y="130969"/>
                </a:lnTo>
                <a:cubicBezTo>
                  <a:pt x="83976" y="130969"/>
                  <a:pt x="89297" y="136289"/>
                  <a:pt x="89297" y="142875"/>
                </a:cubicBezTo>
                <a:lnTo>
                  <a:pt x="89297" y="172641"/>
                </a:lnTo>
                <a:lnTo>
                  <a:pt x="53578" y="172641"/>
                </a:lnTo>
                <a:lnTo>
                  <a:pt x="53578" y="142875"/>
                </a:lnTo>
                <a:cubicBezTo>
                  <a:pt x="53578" y="136289"/>
                  <a:pt x="58899" y="130969"/>
                  <a:pt x="65484" y="130969"/>
                </a:cubicBezTo>
                <a:close/>
                <a:moveTo>
                  <a:pt x="35719" y="41672"/>
                </a:moveTo>
                <a:cubicBezTo>
                  <a:pt x="35719" y="38398"/>
                  <a:pt x="38398" y="35719"/>
                  <a:pt x="41672" y="35719"/>
                </a:cubicBezTo>
                <a:lnTo>
                  <a:pt x="53578" y="35719"/>
                </a:lnTo>
                <a:cubicBezTo>
                  <a:pt x="56852" y="35719"/>
                  <a:pt x="59531" y="38398"/>
                  <a:pt x="59531" y="41672"/>
                </a:cubicBezTo>
                <a:lnTo>
                  <a:pt x="59531" y="53578"/>
                </a:lnTo>
                <a:cubicBezTo>
                  <a:pt x="59531" y="56852"/>
                  <a:pt x="56852" y="59531"/>
                  <a:pt x="53578" y="59531"/>
                </a:cubicBezTo>
                <a:lnTo>
                  <a:pt x="41672" y="59531"/>
                </a:lnTo>
                <a:cubicBezTo>
                  <a:pt x="38398" y="59531"/>
                  <a:pt x="35719" y="56852"/>
                  <a:pt x="35719" y="53578"/>
                </a:cubicBezTo>
                <a:lnTo>
                  <a:pt x="35719" y="41672"/>
                </a:lnTo>
                <a:close/>
                <a:moveTo>
                  <a:pt x="89297" y="35719"/>
                </a:moveTo>
                <a:lnTo>
                  <a:pt x="101203" y="35719"/>
                </a:lnTo>
                <a:cubicBezTo>
                  <a:pt x="104477" y="35719"/>
                  <a:pt x="107156" y="38398"/>
                  <a:pt x="107156" y="41672"/>
                </a:cubicBezTo>
                <a:lnTo>
                  <a:pt x="107156" y="53578"/>
                </a:lnTo>
                <a:cubicBezTo>
                  <a:pt x="107156" y="56852"/>
                  <a:pt x="104477" y="59531"/>
                  <a:pt x="101203" y="59531"/>
                </a:cubicBezTo>
                <a:lnTo>
                  <a:pt x="89297" y="59531"/>
                </a:lnTo>
                <a:cubicBezTo>
                  <a:pt x="86023" y="59531"/>
                  <a:pt x="83344" y="56852"/>
                  <a:pt x="83344" y="53578"/>
                </a:cubicBezTo>
                <a:lnTo>
                  <a:pt x="83344" y="41672"/>
                </a:lnTo>
                <a:cubicBezTo>
                  <a:pt x="83344" y="38398"/>
                  <a:pt x="86023" y="35719"/>
                  <a:pt x="89297" y="35719"/>
                </a:cubicBezTo>
                <a:close/>
                <a:moveTo>
                  <a:pt x="35719" y="89297"/>
                </a:moveTo>
                <a:cubicBezTo>
                  <a:pt x="35719" y="86023"/>
                  <a:pt x="38398" y="83344"/>
                  <a:pt x="41672" y="83344"/>
                </a:cubicBezTo>
                <a:lnTo>
                  <a:pt x="53578" y="83344"/>
                </a:lnTo>
                <a:cubicBezTo>
                  <a:pt x="56852" y="83344"/>
                  <a:pt x="59531" y="86023"/>
                  <a:pt x="59531" y="89297"/>
                </a:cubicBezTo>
                <a:lnTo>
                  <a:pt x="59531" y="101203"/>
                </a:lnTo>
                <a:cubicBezTo>
                  <a:pt x="59531" y="104477"/>
                  <a:pt x="56852" y="107156"/>
                  <a:pt x="53578" y="107156"/>
                </a:cubicBezTo>
                <a:lnTo>
                  <a:pt x="41672" y="107156"/>
                </a:lnTo>
                <a:cubicBezTo>
                  <a:pt x="38398" y="107156"/>
                  <a:pt x="35719" y="104477"/>
                  <a:pt x="35719" y="101203"/>
                </a:cubicBezTo>
                <a:lnTo>
                  <a:pt x="35719" y="89297"/>
                </a:lnTo>
                <a:close/>
                <a:moveTo>
                  <a:pt x="89297" y="83344"/>
                </a:moveTo>
                <a:lnTo>
                  <a:pt x="101203" y="83344"/>
                </a:lnTo>
                <a:cubicBezTo>
                  <a:pt x="104477" y="83344"/>
                  <a:pt x="107156" y="86023"/>
                  <a:pt x="107156" y="89297"/>
                </a:cubicBezTo>
                <a:lnTo>
                  <a:pt x="107156" y="101203"/>
                </a:lnTo>
                <a:cubicBezTo>
                  <a:pt x="107156" y="104477"/>
                  <a:pt x="104477" y="107156"/>
                  <a:pt x="101203" y="107156"/>
                </a:cubicBezTo>
                <a:lnTo>
                  <a:pt x="89297" y="107156"/>
                </a:lnTo>
                <a:cubicBezTo>
                  <a:pt x="86023" y="107156"/>
                  <a:pt x="83344" y="104477"/>
                  <a:pt x="83344" y="101203"/>
                </a:cubicBezTo>
                <a:lnTo>
                  <a:pt x="83344" y="89297"/>
                </a:lnTo>
                <a:cubicBezTo>
                  <a:pt x="83344" y="86023"/>
                  <a:pt x="86023" y="83344"/>
                  <a:pt x="89297" y="83344"/>
                </a:cubicBezTo>
                <a:close/>
              </a:path>
            </a:pathLst>
          </a:custGeom>
          <a:solidFill>
            <a:srgbClr val="FFFFFF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2" name="Text 40"/>
          <p:cNvSpPr/>
          <p:nvPr/>
        </p:nvSpPr>
        <p:spPr>
          <a:xfrm>
            <a:off x="6543675" y="3962400"/>
            <a:ext cx="25622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F7F7F7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Юридические лица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6543675" y="4229100"/>
            <a:ext cx="26193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250" b="1" dirty="0">
                <a:solidFill>
                  <a:srgbClr val="C57B57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300 000 — 500 000 ₽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5638800" y="5229225"/>
            <a:ext cx="6162675" cy="1047750"/>
          </a:xfrm>
          <a:custGeom>
            <a:avLst/>
            <a:gdLst/>
            <a:ahLst/>
            <a:cxnLst/>
            <a:rect l="l" t="t" r="r" b="b"/>
            <a:pathLst>
              <a:path w="6162675" h="1047750">
                <a:moveTo>
                  <a:pt x="76203" y="0"/>
                </a:moveTo>
                <a:lnTo>
                  <a:pt x="6086472" y="0"/>
                </a:lnTo>
                <a:cubicBezTo>
                  <a:pt x="6128530" y="0"/>
                  <a:pt x="6162675" y="34145"/>
                  <a:pt x="6162675" y="76203"/>
                </a:cubicBezTo>
                <a:lnTo>
                  <a:pt x="6162675" y="971547"/>
                </a:lnTo>
                <a:cubicBezTo>
                  <a:pt x="6162675" y="1013605"/>
                  <a:pt x="6128530" y="1047750"/>
                  <a:pt x="6086472" y="1047750"/>
                </a:cubicBezTo>
                <a:lnTo>
                  <a:pt x="76203" y="1047750"/>
                </a:lnTo>
                <a:cubicBezTo>
                  <a:pt x="34145" y="1047750"/>
                  <a:pt x="0" y="1013605"/>
                  <a:pt x="0" y="971547"/>
                </a:cubicBezTo>
                <a:lnTo>
                  <a:pt x="0" y="76203"/>
                </a:lnTo>
                <a:cubicBezTo>
                  <a:pt x="0" y="34145"/>
                  <a:pt x="34145" y="0"/>
                  <a:pt x="76203" y="0"/>
                </a:cubicBezTo>
                <a:close/>
              </a:path>
            </a:pathLst>
          </a:custGeom>
          <a:solidFill>
            <a:srgbClr val="C57B57">
              <a:alpha val="10196"/>
            </a:srgbClr>
          </a:solidFill>
          <a:ln w="25400">
            <a:solidFill>
              <a:srgbClr val="C57B57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45" name="Shape 43"/>
          <p:cNvSpPr/>
          <p:nvPr/>
        </p:nvSpPr>
        <p:spPr>
          <a:xfrm>
            <a:off x="5781675" y="56388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300" y="228600"/>
                </a:moveTo>
                <a:cubicBezTo>
                  <a:pt x="177384" y="228600"/>
                  <a:pt x="228600" y="177384"/>
                  <a:pt x="228600" y="114300"/>
                </a:cubicBezTo>
                <a:cubicBezTo>
                  <a:pt x="228600" y="51216"/>
                  <a:pt x="177384" y="0"/>
                  <a:pt x="114300" y="0"/>
                </a:cubicBezTo>
                <a:cubicBezTo>
                  <a:pt x="51216" y="0"/>
                  <a:pt x="0" y="51216"/>
                  <a:pt x="0" y="114300"/>
                </a:cubicBezTo>
                <a:cubicBezTo>
                  <a:pt x="0" y="177384"/>
                  <a:pt x="51216" y="228600"/>
                  <a:pt x="114300" y="228600"/>
                </a:cubicBezTo>
                <a:close/>
                <a:moveTo>
                  <a:pt x="114300" y="60722"/>
                </a:moveTo>
                <a:cubicBezTo>
                  <a:pt x="120238" y="60722"/>
                  <a:pt x="125016" y="65499"/>
                  <a:pt x="125016" y="71438"/>
                </a:cubicBezTo>
                <a:lnTo>
                  <a:pt x="125016" y="121444"/>
                </a:lnTo>
                <a:cubicBezTo>
                  <a:pt x="125016" y="127382"/>
                  <a:pt x="120238" y="132159"/>
                  <a:pt x="114300" y="132159"/>
                </a:cubicBezTo>
                <a:cubicBezTo>
                  <a:pt x="108362" y="132159"/>
                  <a:pt x="103584" y="127382"/>
                  <a:pt x="103584" y="121444"/>
                </a:cubicBezTo>
                <a:lnTo>
                  <a:pt x="103584" y="71438"/>
                </a:lnTo>
                <a:cubicBezTo>
                  <a:pt x="103584" y="65499"/>
                  <a:pt x="108362" y="60722"/>
                  <a:pt x="114300" y="60722"/>
                </a:cubicBezTo>
                <a:close/>
                <a:moveTo>
                  <a:pt x="102379" y="157163"/>
                </a:moveTo>
                <a:cubicBezTo>
                  <a:pt x="102108" y="152738"/>
                  <a:pt x="104314" y="148528"/>
                  <a:pt x="108108" y="146233"/>
                </a:cubicBezTo>
                <a:cubicBezTo>
                  <a:pt x="111901" y="143939"/>
                  <a:pt x="116654" y="143939"/>
                  <a:pt x="120448" y="146233"/>
                </a:cubicBezTo>
                <a:cubicBezTo>
                  <a:pt x="124241" y="148528"/>
                  <a:pt x="126448" y="152738"/>
                  <a:pt x="126176" y="157162"/>
                </a:cubicBezTo>
                <a:cubicBezTo>
                  <a:pt x="126448" y="161587"/>
                  <a:pt x="124241" y="165797"/>
                  <a:pt x="120448" y="168092"/>
                </a:cubicBezTo>
                <a:cubicBezTo>
                  <a:pt x="116654" y="170386"/>
                  <a:pt x="111901" y="170386"/>
                  <a:pt x="108108" y="168092"/>
                </a:cubicBezTo>
                <a:cubicBezTo>
                  <a:pt x="104314" y="165797"/>
                  <a:pt x="102108" y="161587"/>
                  <a:pt x="102379" y="157163"/>
                </a:cubicBezTo>
                <a:close/>
              </a:path>
            </a:pathLst>
          </a:custGeom>
          <a:solidFill>
            <a:srgbClr val="C57B57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46" name="Text 44"/>
          <p:cNvSpPr/>
          <p:nvPr/>
        </p:nvSpPr>
        <p:spPr>
          <a:xfrm>
            <a:off x="6102400" y="5391150"/>
            <a:ext cx="56197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3D5A6C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Дополнительные меры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6102400" y="5657850"/>
            <a:ext cx="56102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Возможна </a:t>
            </a: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конфискация товаров</a:t>
            </a: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или </a:t>
            </a:r>
            <a:r>
              <a:rPr lang="en-US" sz="1200" b="1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приостановка деятельности</a:t>
            </a:r>
            <a:r>
              <a:rPr lang="en-US" sz="1200" dirty="0">
                <a:solidFill>
                  <a:srgbClr val="2F2F2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(в случаях, предусмотренных законодательством)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333333"/>
      </a:dk2>
      <a:lt2>
        <a:srgbClr val="EEEEEE"/>
      </a:lt2>
      <a:accent1>
        <a:srgbClr val="8DAAC2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910</Words>
  <Application>Microsoft Office PowerPoint</Application>
  <PresentationFormat>Широкоэкранный</PresentationFormat>
  <Paragraphs>121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MiSans</vt:lpstr>
      <vt:lpstr>Arial</vt:lpstr>
      <vt:lpstr>Oranienbaum</vt:lpstr>
      <vt:lpstr>Custom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Moonshot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Региональный государственный контроль в области продажи тонизирующих напитков</dc:title>
  <dc:subject>Региональный государственный контроль в области продажи тонизирующих напитков</dc:subject>
  <dc:creator>Kimi</dc:creator>
  <cp:lastModifiedBy>dsche</cp:lastModifiedBy>
  <cp:revision>10</cp:revision>
  <dcterms:created xsi:type="dcterms:W3CDTF">2026-03-08T14:33:49Z</dcterms:created>
  <dcterms:modified xsi:type="dcterms:W3CDTF">2026-03-31T09:16:16Z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{"Label":"Региональный государственный контроль в области продажи тонизирующих напитков","ContentProducer":"001191110108MACG2KBH8F10000","ProduceID":"19ccdc9d-1d22-88c6-8000-00001dd3ef2a","ReservedCode1":"","ContentPropagator":"001191110108MACG2KBH8F20000</vt:lpwstr>
  </property>
</Properties>
</file>